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6"/>
  </p:sldMasterIdLst>
  <p:notesMasterIdLst>
    <p:notesMasterId r:id="rId8"/>
  </p:notesMasterIdLst>
  <p:sldIdLst>
    <p:sldId id="8041" r:id="rId7"/>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bulla Beate" initials="CB" lastIdx="1" clrIdx="0">
    <p:extLst>
      <p:ext uri="{19B8F6BF-5375-455C-9EA6-DF929625EA0E}">
        <p15:presenceInfo xmlns:p15="http://schemas.microsoft.com/office/powerpoint/2012/main" userId="S-1-5-21-4188120786-1267690402-392790447-7938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52"/>
    <a:srgbClr val="E2001A"/>
    <a:srgbClr val="CCC1DA"/>
    <a:srgbClr val="CFCFCF"/>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33" autoAdjust="0"/>
    <p:restoredTop sz="93201" autoAdjust="0"/>
  </p:normalViewPr>
  <p:slideViewPr>
    <p:cSldViewPr>
      <p:cViewPr varScale="1">
        <p:scale>
          <a:sx n="102" d="100"/>
          <a:sy n="102" d="100"/>
        </p:scale>
        <p:origin x="636"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DED8B14-D4A3-4561-AC5B-92BE77752828}" type="datetimeFigureOut">
              <a:rPr lang="de-DE" smtClean="0"/>
              <a:t>29.12.2022</a:t>
            </a:fld>
            <a:endParaRPr lang="de-DE" dirty="0"/>
          </a:p>
        </p:txBody>
      </p:sp>
      <p:sp>
        <p:nvSpPr>
          <p:cNvPr id="4" name="Folienbildplatzhalt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1CE98172-FAE9-4390-9932-1C106342B88B}" type="slidenum">
              <a:rPr lang="de-DE" smtClean="0"/>
              <a:t>‹Nr.›</a:t>
            </a:fld>
            <a:endParaRPr lang="de-DE" dirty="0"/>
          </a:p>
        </p:txBody>
      </p:sp>
    </p:spTree>
    <p:extLst>
      <p:ext uri="{BB962C8B-B14F-4D97-AF65-F5344CB8AC3E}">
        <p14:creationId xmlns:p14="http://schemas.microsoft.com/office/powerpoint/2010/main" val="3527594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67004" y="232663"/>
            <a:ext cx="10857991" cy="33083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7" name="Holder 7"/>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5" name="Holder 5"/>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4" name="Holder 4"/>
          <p:cNvSpPr>
            <a:spLocks noGrp="1"/>
          </p:cNvSpPr>
          <p:nvPr>
            <p:ph type="sldNum" sz="quarter" idx="7"/>
          </p:nvPr>
        </p:nvSpPr>
        <p:spPr/>
        <p:txBody>
          <a:bodyPr lIns="0" tIns="0" rIns="0" bIns="0"/>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Leerfolie">
    <p:spTree>
      <p:nvGrpSpPr>
        <p:cNvPr id="1" name=""/>
        <p:cNvGrpSpPr/>
        <p:nvPr/>
      </p:nvGrpSpPr>
      <p:grpSpPr>
        <a:xfrm>
          <a:off x="0" y="0"/>
          <a:ext cx="0" cy="0"/>
          <a:chOff x="0" y="0"/>
          <a:chExt cx="0" cy="0"/>
        </a:xfrm>
      </p:grpSpPr>
      <p:sp>
        <p:nvSpPr>
          <p:cNvPr id="2" name="Titel 1" descr="Platzhalter für den Titel der Folie." title="Titelplatzhalter"/>
          <p:cNvSpPr>
            <a:spLocks noGrp="1"/>
          </p:cNvSpPr>
          <p:nvPr>
            <p:ph type="title" hasCustomPrompt="1"/>
          </p:nvPr>
        </p:nvSpPr>
        <p:spPr>
          <a:xfrm>
            <a:off x="369315" y="232663"/>
            <a:ext cx="11453368" cy="307777"/>
          </a:xfrm>
        </p:spPr>
        <p:txBody>
          <a:bodyPr/>
          <a:lstStyle>
            <a:lvl1pPr>
              <a:defRPr baseline="0"/>
            </a:lvl1pPr>
          </a:lstStyle>
          <a:p>
            <a:r>
              <a:rPr lang="de-DE" dirty="0"/>
              <a:t>Hier steht Ihre Botschaft</a:t>
            </a:r>
          </a:p>
        </p:txBody>
      </p:sp>
      <p:sp>
        <p:nvSpPr>
          <p:cNvPr id="3" name="Fußzeilenplatzhalter 2" descr="Platzhalter für das Thema und das Datum der Präsentation." title="Thema-/Datumsplatzhalter in der Fußzeile"/>
          <p:cNvSpPr>
            <a:spLocks noGrp="1"/>
          </p:cNvSpPr>
          <p:nvPr>
            <p:ph type="ftr" sz="quarter" idx="10"/>
          </p:nvPr>
        </p:nvSpPr>
        <p:spPr>
          <a:xfrm>
            <a:off x="2768600" y="6616554"/>
            <a:ext cx="3399790" cy="138499"/>
          </a:xfrm>
        </p:spPr>
        <p:txBody>
          <a:bodyPr/>
          <a:lstStyle/>
          <a:p>
            <a:r>
              <a:rPr lang="de-DE" dirty="0">
                <a:solidFill>
                  <a:srgbClr val="000000"/>
                </a:solidFill>
              </a:rPr>
              <a:t>1Gemäß Artikel 13 des Regierungsentwurfs zum Bürgergeld-Gesetz vom 14.09.2022; bei Änderungen wird die Übersicht angepasst.    </a:t>
            </a:r>
          </a:p>
        </p:txBody>
      </p:sp>
      <p:sp>
        <p:nvSpPr>
          <p:cNvPr id="4" name="Foliennummernplatzhalter 3" descr="Seitenzahl der Folie." title="Seitenzahlplatzhalter"/>
          <p:cNvSpPr>
            <a:spLocks noGrp="1"/>
          </p:cNvSpPr>
          <p:nvPr>
            <p:ph type="sldNum" sz="quarter" idx="11"/>
          </p:nvPr>
        </p:nvSpPr>
        <p:spPr>
          <a:xfrm>
            <a:off x="11414252" y="6639414"/>
            <a:ext cx="419734" cy="276999"/>
          </a:xfrm>
        </p:spPr>
        <p:txBody>
          <a:bodyPr/>
          <a:lstStyle/>
          <a:p>
            <a:r>
              <a:rPr lang="de-DE" dirty="0"/>
              <a:t>Seite </a:t>
            </a:r>
            <a:fld id="{A8946A1F-0169-4AB6-AEFC-44545780F863}" type="slidenum">
              <a:rPr lang="de-DE" smtClean="0"/>
              <a:pPr/>
              <a:t>‹Nr.›</a:t>
            </a:fld>
            <a:endParaRPr lang="de-DE" dirty="0"/>
          </a:p>
        </p:txBody>
      </p:sp>
    </p:spTree>
    <p:extLst>
      <p:ext uri="{BB962C8B-B14F-4D97-AF65-F5344CB8AC3E}">
        <p14:creationId xmlns:p14="http://schemas.microsoft.com/office/powerpoint/2010/main" val="160091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408718" y="92964"/>
            <a:ext cx="11783281" cy="911352"/>
          </a:xfrm>
          <a:prstGeom prst="rect">
            <a:avLst/>
          </a:prstGeom>
        </p:spPr>
      </p:pic>
      <p:sp>
        <p:nvSpPr>
          <p:cNvPr id="17" name="bg object 17"/>
          <p:cNvSpPr/>
          <p:nvPr/>
        </p:nvSpPr>
        <p:spPr>
          <a:xfrm>
            <a:off x="429768" y="6574536"/>
            <a:ext cx="11762105" cy="0"/>
          </a:xfrm>
          <a:custGeom>
            <a:avLst/>
            <a:gdLst/>
            <a:ahLst/>
            <a:cxnLst/>
            <a:rect l="l" t="t" r="r" b="b"/>
            <a:pathLst>
              <a:path w="11762105">
                <a:moveTo>
                  <a:pt x="0" y="0"/>
                </a:moveTo>
                <a:lnTo>
                  <a:pt x="11761724" y="0"/>
                </a:lnTo>
              </a:path>
            </a:pathLst>
          </a:custGeom>
          <a:ln w="6096">
            <a:solidFill>
              <a:srgbClr val="000000"/>
            </a:solidFill>
          </a:ln>
        </p:spPr>
        <p:txBody>
          <a:bodyPr wrap="square" lIns="0" tIns="0" rIns="0" bIns="0" rtlCol="0"/>
          <a:lstStyle/>
          <a:p>
            <a:endParaRPr dirty="0"/>
          </a:p>
        </p:txBody>
      </p:sp>
      <p:pic>
        <p:nvPicPr>
          <p:cNvPr id="18" name="bg object 18"/>
          <p:cNvPicPr/>
          <p:nvPr/>
        </p:nvPicPr>
        <p:blipFill>
          <a:blip r:embed="rId9" cstate="print"/>
          <a:stretch>
            <a:fillRect/>
          </a:stretch>
        </p:blipFill>
        <p:spPr>
          <a:xfrm>
            <a:off x="429768" y="6609586"/>
            <a:ext cx="1542288" cy="204214"/>
          </a:xfrm>
          <a:prstGeom prst="rect">
            <a:avLst/>
          </a:prstGeom>
        </p:spPr>
      </p:pic>
      <p:sp>
        <p:nvSpPr>
          <p:cNvPr id="2" name="Holder 2"/>
          <p:cNvSpPr>
            <a:spLocks noGrp="1"/>
          </p:cNvSpPr>
          <p:nvPr>
            <p:ph type="title"/>
          </p:nvPr>
        </p:nvSpPr>
        <p:spPr>
          <a:xfrm>
            <a:off x="369315" y="232663"/>
            <a:ext cx="11453368" cy="635635"/>
          </a:xfrm>
          <a:prstGeom prst="rect">
            <a:avLst/>
          </a:prstGeom>
        </p:spPr>
        <p:txBody>
          <a:bodyPr wrap="square" lIns="0" tIns="0" rIns="0" bIns="0">
            <a:spAutoFit/>
          </a:bodyPr>
          <a:lstStyle>
            <a:lvl1pPr>
              <a:defRPr sz="2000" b="1" i="0">
                <a:solidFill>
                  <a:schemeClr val="tx1"/>
                </a:solidFill>
                <a:latin typeface="Arial"/>
                <a:cs typeface="Arial"/>
              </a:defRPr>
            </a:lvl1pPr>
          </a:lstStyle>
          <a:p>
            <a:endParaRPr/>
          </a:p>
        </p:txBody>
      </p:sp>
      <p:sp>
        <p:nvSpPr>
          <p:cNvPr id="3" name="Holder 3"/>
          <p:cNvSpPr>
            <a:spLocks noGrp="1"/>
          </p:cNvSpPr>
          <p:nvPr>
            <p:ph type="body" idx="1"/>
          </p:nvPr>
        </p:nvSpPr>
        <p:spPr>
          <a:xfrm>
            <a:off x="929919" y="2969641"/>
            <a:ext cx="10216515" cy="28390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768600" y="6616554"/>
            <a:ext cx="3399790" cy="153670"/>
          </a:xfrm>
          <a:prstGeom prst="rect">
            <a:avLst/>
          </a:prstGeom>
        </p:spPr>
        <p:txBody>
          <a:bodyPr wrap="square" lIns="0" tIns="0" rIns="0" bIns="0">
            <a:spAutoFit/>
          </a:bodyPr>
          <a:lstStyle>
            <a:lvl1pPr>
              <a:defRPr sz="900" b="0" i="0">
                <a:solidFill>
                  <a:schemeClr val="tx1"/>
                </a:solidFill>
                <a:latin typeface="Arial"/>
                <a:cs typeface="Arial"/>
              </a:defRPr>
            </a:lvl1pPr>
          </a:lstStyle>
          <a:p>
            <a:pPr marL="12700">
              <a:lnSpc>
                <a:spcPct val="100000"/>
              </a:lnSpc>
              <a:spcBef>
                <a:spcPts val="15"/>
              </a:spcBef>
            </a:pPr>
            <a:r>
              <a:rPr lang="de-DE" dirty="0"/>
              <a:t>1Gemäß Artikel 13 des Regierungsentwurfs zum Bürgergeld-Gesetz vom 14.09.2022; bei Änderungen wird die Übersicht angepasst.    </a:t>
            </a:r>
            <a:endParaRPr spc="-10"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a:xfrm>
            <a:off x="11414252" y="6639414"/>
            <a:ext cx="419734" cy="153670"/>
          </a:xfrm>
          <a:prstGeom prst="rect">
            <a:avLst/>
          </a:prstGeom>
        </p:spPr>
        <p:txBody>
          <a:bodyPr wrap="square" lIns="0" tIns="0" rIns="0" bIns="0">
            <a:spAutoFit/>
          </a:bodyPr>
          <a:lstStyle>
            <a:lvl1pPr>
              <a:defRPr sz="900" b="0" i="0">
                <a:solidFill>
                  <a:schemeClr val="tx1"/>
                </a:solidFill>
                <a:latin typeface="Arial"/>
                <a:cs typeface="Arial"/>
              </a:defRPr>
            </a:lvl1pPr>
          </a:lstStyle>
          <a:p>
            <a:pPr marL="12700">
              <a:lnSpc>
                <a:spcPct val="100000"/>
              </a:lnSpc>
              <a:spcBef>
                <a:spcPts val="15"/>
              </a:spcBef>
            </a:pPr>
            <a:r>
              <a:rPr dirty="0"/>
              <a:t>Seite</a:t>
            </a:r>
            <a:r>
              <a:rPr spc="-5" dirty="0"/>
              <a:t> </a:t>
            </a:r>
            <a:fld id="{81D60167-4931-47E6-BA6A-407CBD079E47}" type="slidenum">
              <a:rPr spc="-50" dirty="0"/>
              <a:t>‹Nr.›</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F4B23-C2B1-694B-B936-0263066F8A00}"/>
              </a:ext>
            </a:extLst>
          </p:cNvPr>
          <p:cNvSpPr>
            <a:spLocks noGrp="1"/>
          </p:cNvSpPr>
          <p:nvPr>
            <p:ph type="title"/>
          </p:nvPr>
        </p:nvSpPr>
        <p:spPr>
          <a:xfrm>
            <a:off x="369315" y="232663"/>
            <a:ext cx="11453368" cy="338554"/>
          </a:xfrm>
        </p:spPr>
        <p:txBody>
          <a:bodyPr/>
          <a:lstStyle/>
          <a:p>
            <a:r>
              <a:rPr lang="de-DE" dirty="0"/>
              <a:t>Bürgergeld-Gesetz: Die Regelungsinhalte im SGB II treten </a:t>
            </a:r>
            <a:r>
              <a:rPr lang="de-DE" sz="2200" dirty="0"/>
              <a:t>im</a:t>
            </a:r>
            <a:r>
              <a:rPr lang="de-DE" dirty="0"/>
              <a:t> Jahr 2023 zweistufig </a:t>
            </a:r>
            <a:r>
              <a:rPr lang="de-DE" spc="-10" dirty="0"/>
              <a:t>in Kraft. </a:t>
            </a:r>
            <a:endParaRPr lang="en-DE" dirty="0"/>
          </a:p>
        </p:txBody>
      </p:sp>
      <p:sp>
        <p:nvSpPr>
          <p:cNvPr id="5" name="Content Placeholder 4">
            <a:extLst>
              <a:ext uri="{FF2B5EF4-FFF2-40B4-BE49-F238E27FC236}">
                <a16:creationId xmlns:a16="http://schemas.microsoft.com/office/drawing/2014/main" id="{51C71425-332C-474D-9D8E-1047AB242B02}"/>
              </a:ext>
            </a:extLst>
          </p:cNvPr>
          <p:cNvSpPr txBox="1">
            <a:spLocks/>
          </p:cNvSpPr>
          <p:nvPr/>
        </p:nvSpPr>
        <p:spPr>
          <a:xfrm>
            <a:off x="445512" y="1597842"/>
            <a:ext cx="5726688" cy="4876799"/>
          </a:xfrm>
          <a:prstGeom prst="rect">
            <a:avLst/>
          </a:prstGeom>
          <a:ln w="12700">
            <a:solidFill>
              <a:schemeClr val="tx1">
                <a:lumMod val="50000"/>
                <a:lumOff val="50000"/>
              </a:schemeClr>
            </a:solidFill>
          </a:ln>
        </p:spPr>
        <p:txBody>
          <a:bodyPr anchor="t"/>
          <a:lstStyle>
            <a:lvl1pPr marL="344488" indent="-344488" algn="l" defTabSz="917575" rtl="0" eaLnBrk="0" fontAlgn="base" hangingPunct="0">
              <a:spcBef>
                <a:spcPct val="0"/>
              </a:spcBef>
              <a:spcAft>
                <a:spcPts val="400"/>
              </a:spcAft>
              <a:buClr>
                <a:srgbClr val="E2001A"/>
              </a:buClr>
              <a:buSzPct val="80000"/>
              <a:buFont typeface="Arial" panose="020B0604020202020204" pitchFamily="34" charset="0"/>
              <a:buChar char="▬"/>
              <a:defRPr sz="2000" b="1">
                <a:solidFill>
                  <a:schemeClr val="tx1"/>
                </a:solidFill>
                <a:latin typeface="Arial" pitchFamily="34" charset="0"/>
                <a:ea typeface="+mn-ea"/>
                <a:cs typeface="Arial" pitchFamily="34" charset="0"/>
              </a:defRPr>
            </a:lvl1pPr>
            <a:lvl2pPr marL="676275" indent="-152400" algn="l" defTabSz="917575" rtl="0" eaLnBrk="0" fontAlgn="base" hangingPunct="0">
              <a:spcBef>
                <a:spcPts val="400"/>
              </a:spcBef>
              <a:spcAft>
                <a:spcPct val="0"/>
              </a:spcAft>
              <a:buClr>
                <a:srgbClr val="58595B"/>
              </a:buClr>
              <a:buFont typeface="Arial" panose="020B0604020202020204" pitchFamily="34" charset="0"/>
              <a:buChar char="•"/>
              <a:defRPr sz="2000">
                <a:solidFill>
                  <a:srgbClr val="58595B"/>
                </a:solidFill>
                <a:latin typeface="Arial" pitchFamily="34" charset="0"/>
                <a:cs typeface="Arial" pitchFamily="34" charset="0"/>
              </a:defRPr>
            </a:lvl2pPr>
            <a:lvl3pPr marL="990600" indent="-152400" algn="l" defTabSz="917575" rtl="0" eaLnBrk="0" fontAlgn="base" hangingPunct="0">
              <a:spcBef>
                <a:spcPts val="350"/>
              </a:spcBef>
              <a:spcAft>
                <a:spcPct val="0"/>
              </a:spcAft>
              <a:buClr>
                <a:srgbClr val="58595B"/>
              </a:buClr>
              <a:buFont typeface="Arial" panose="020B0604020202020204" pitchFamily="34" charset="0"/>
              <a:buChar char="•"/>
              <a:defRPr sz="1400">
                <a:solidFill>
                  <a:srgbClr val="58595B"/>
                </a:solidFill>
                <a:latin typeface="+mn-lt"/>
                <a:cs typeface="Arial" panose="020B0604020202020204" pitchFamily="34" charset="0"/>
              </a:defRPr>
            </a:lvl3pPr>
            <a:lvl4pPr marL="1606550" indent="-230188" algn="l" defTabSz="917575" rtl="0" eaLnBrk="0" fontAlgn="base" hangingPunct="0">
              <a:spcBef>
                <a:spcPct val="20000"/>
              </a:spcBef>
              <a:spcAft>
                <a:spcPct val="0"/>
              </a:spcAft>
              <a:buChar char="–"/>
              <a:defRPr sz="1600">
                <a:solidFill>
                  <a:srgbClr val="58595B"/>
                </a:solidFill>
                <a:latin typeface="Arial" pitchFamily="34" charset="0"/>
                <a:cs typeface="Arial" pitchFamily="34" charset="0"/>
              </a:defRPr>
            </a:lvl4pPr>
            <a:lvl5pPr marL="2065338" indent="-234950" algn="l" defTabSz="917575" rtl="0" eaLnBrk="0" fontAlgn="base" hangingPunct="0">
              <a:spcBef>
                <a:spcPct val="20000"/>
              </a:spcBef>
              <a:spcAft>
                <a:spcPct val="0"/>
              </a:spcAft>
              <a:buChar char="»"/>
              <a:defRPr sz="2000">
                <a:solidFill>
                  <a:schemeClr val="tx1"/>
                </a:solidFill>
                <a:latin typeface="+mn-lt"/>
                <a:cs typeface="Arial" panose="020B0604020202020204" pitchFamily="34" charset="0"/>
              </a:defRPr>
            </a:lvl5pPr>
            <a:lvl6pPr marL="2522538" indent="-234950" algn="l" defTabSz="917575" rtl="0" fontAlgn="base">
              <a:spcBef>
                <a:spcPct val="20000"/>
              </a:spcBef>
              <a:spcAft>
                <a:spcPct val="0"/>
              </a:spcAft>
              <a:buChar char="»"/>
              <a:defRPr sz="2000">
                <a:solidFill>
                  <a:schemeClr val="tx1"/>
                </a:solidFill>
                <a:latin typeface="+mn-lt"/>
              </a:defRPr>
            </a:lvl6pPr>
            <a:lvl7pPr marL="2979738" indent="-234950" algn="l" defTabSz="917575" rtl="0" fontAlgn="base">
              <a:spcBef>
                <a:spcPct val="20000"/>
              </a:spcBef>
              <a:spcAft>
                <a:spcPct val="0"/>
              </a:spcAft>
              <a:buChar char="»"/>
              <a:defRPr sz="2000">
                <a:solidFill>
                  <a:schemeClr val="tx1"/>
                </a:solidFill>
                <a:latin typeface="+mn-lt"/>
              </a:defRPr>
            </a:lvl7pPr>
            <a:lvl8pPr marL="3436938" indent="-234950" algn="l" defTabSz="917575" rtl="0" fontAlgn="base">
              <a:spcBef>
                <a:spcPct val="20000"/>
              </a:spcBef>
              <a:spcAft>
                <a:spcPct val="0"/>
              </a:spcAft>
              <a:buChar char="»"/>
              <a:defRPr sz="2000">
                <a:solidFill>
                  <a:schemeClr val="tx1"/>
                </a:solidFill>
                <a:latin typeface="+mn-lt"/>
              </a:defRPr>
            </a:lvl8pPr>
            <a:lvl9pPr marL="3894138" indent="-234950" algn="l" defTabSz="917575" rtl="0" fontAlgn="base">
              <a:spcBef>
                <a:spcPct val="20000"/>
              </a:spcBef>
              <a:spcAft>
                <a:spcPct val="0"/>
              </a:spcAft>
              <a:buChar char="»"/>
              <a:defRPr sz="2000">
                <a:solidFill>
                  <a:schemeClr val="tx1"/>
                </a:solidFill>
                <a:latin typeface="+mn-lt"/>
              </a:defRPr>
            </a:lvl9pPr>
          </a:lstStyle>
          <a:p>
            <a:pPr marL="174625" indent="-174625">
              <a:buFont typeface="Arial" panose="020B0604020202020204" pitchFamily="34" charset="0"/>
              <a:buChar char="•"/>
            </a:pPr>
            <a:r>
              <a:rPr lang="de-DE" sz="950" b="0" dirty="0"/>
              <a:t>Einführung des</a:t>
            </a:r>
            <a:r>
              <a:rPr lang="de-DE" sz="950" dirty="0"/>
              <a:t> Bürgergeldes </a:t>
            </a:r>
            <a:r>
              <a:rPr lang="de-DE" sz="950" b="0" dirty="0"/>
              <a:t>(ersetzt Arbeitslosengeld II und Sozialgeld)</a:t>
            </a:r>
            <a:r>
              <a:rPr lang="de-DE" sz="950" dirty="0"/>
              <a:t> </a:t>
            </a:r>
            <a:r>
              <a:rPr lang="de-DE" sz="950" b="0" dirty="0"/>
              <a:t>und Erhöhung sowie Änderung der Fortschreibung der</a:t>
            </a:r>
            <a:r>
              <a:rPr lang="de-DE" sz="950" dirty="0"/>
              <a:t> Regelbedarfe.</a:t>
            </a:r>
          </a:p>
          <a:p>
            <a:pPr marL="174625" indent="-174625">
              <a:buFont typeface="Arial" panose="020B0604020202020204" pitchFamily="34" charset="0"/>
              <a:buChar char="•"/>
            </a:pPr>
            <a:r>
              <a:rPr lang="de-DE" sz="950" b="0" dirty="0"/>
              <a:t>Abschaffung des </a:t>
            </a:r>
            <a:r>
              <a:rPr lang="de-DE" sz="950" dirty="0"/>
              <a:t>Vermittlungsvorrangs</a:t>
            </a:r>
            <a:r>
              <a:rPr lang="de-DE" sz="950" b="0" dirty="0"/>
              <a:t> (also die bevorzugte Vermittlung in Erwerbstätigkeit). Weiterbildung und der Erwerb eines Berufsabschlusses stehen beim Bürgergeld im Vordergrund. </a:t>
            </a:r>
            <a:endParaRPr lang="de-DE" sz="950" dirty="0"/>
          </a:p>
          <a:p>
            <a:pPr marL="174625" indent="-174625">
              <a:buFont typeface="Arial" panose="020B0604020202020204" pitchFamily="34" charset="0"/>
              <a:buChar char="•"/>
            </a:pPr>
            <a:r>
              <a:rPr lang="de-DE" sz="950" b="0" dirty="0"/>
              <a:t>In den ersten 12 Monaten (</a:t>
            </a:r>
            <a:r>
              <a:rPr lang="de-DE" sz="950" dirty="0"/>
              <a:t>Karenzzeit</a:t>
            </a:r>
            <a:r>
              <a:rPr lang="de-DE" sz="950" b="0" dirty="0"/>
              <a:t>) bleibt </a:t>
            </a:r>
            <a:r>
              <a:rPr lang="de-DE" sz="950" dirty="0"/>
              <a:t>Vermögen</a:t>
            </a:r>
            <a:r>
              <a:rPr lang="de-DE" sz="950" b="0" dirty="0"/>
              <a:t> von bis zu 40.000 Euro geschützt. Für jede weitere Person der Bedarfsgemeinschaft erhöht sich dieser Freibetrag um jeweils 15.000 Euro. Der Erklärung, kein erhebliches Vermögen zu haben, ist eine </a:t>
            </a:r>
            <a:r>
              <a:rPr lang="de-DE" sz="950" dirty="0"/>
              <a:t>Selbstauskunft </a:t>
            </a:r>
            <a:r>
              <a:rPr lang="de-DE" sz="950" b="0" dirty="0"/>
              <a:t>beizufügen</a:t>
            </a:r>
          </a:p>
          <a:p>
            <a:pPr marL="174625" indent="-174625">
              <a:buFont typeface="Arial" panose="020B0604020202020204" pitchFamily="34" charset="0"/>
              <a:buChar char="•"/>
            </a:pPr>
            <a:r>
              <a:rPr lang="de-DE" sz="950" b="0" dirty="0"/>
              <a:t>Nach der Karenzzeit gilt ein </a:t>
            </a:r>
            <a:r>
              <a:rPr lang="de-DE" sz="950" dirty="0"/>
              <a:t>Vermögensfreibetrag </a:t>
            </a:r>
            <a:r>
              <a:rPr lang="de-DE" sz="950" b="0" dirty="0"/>
              <a:t>von 15.000 Euro für jede Person der Bedarfsgemeinschaft. Rücklagen für die Altersvorsorge Selbständiger und selbstgenutztes Wohneigentum werden ebenfalls besser geschützt. </a:t>
            </a:r>
          </a:p>
          <a:p>
            <a:pPr marL="174625" indent="-174625">
              <a:buFont typeface="Arial" panose="020B0604020202020204" pitchFamily="34" charset="0"/>
              <a:buChar char="•"/>
            </a:pPr>
            <a:r>
              <a:rPr lang="de-DE" sz="950" b="0" dirty="0"/>
              <a:t>Der </a:t>
            </a:r>
            <a:r>
              <a:rPr lang="de-DE" sz="950" dirty="0"/>
              <a:t>Soziale Arbeitsmarkt </a:t>
            </a:r>
            <a:r>
              <a:rPr lang="de-DE" sz="950" b="0" dirty="0"/>
              <a:t>wird entfristet.</a:t>
            </a:r>
          </a:p>
          <a:p>
            <a:pPr marL="174625" indent="-174625">
              <a:buFont typeface="Arial" panose="020B0604020202020204" pitchFamily="34" charset="0"/>
              <a:buChar char="•"/>
            </a:pPr>
            <a:r>
              <a:rPr lang="de-DE" sz="950" b="0" dirty="0"/>
              <a:t>Die Angemessenheit der Wohnung wird nach 12 Monaten (</a:t>
            </a:r>
            <a:r>
              <a:rPr lang="de-DE" sz="950" dirty="0"/>
              <a:t>Karenzzeit</a:t>
            </a:r>
            <a:r>
              <a:rPr lang="de-DE" sz="950" b="0" dirty="0"/>
              <a:t>) geprüft. Bis dahin werden die tatsächlichen Kosten der </a:t>
            </a:r>
            <a:r>
              <a:rPr lang="de-DE" sz="950" dirty="0"/>
              <a:t>Wohnung </a:t>
            </a:r>
            <a:r>
              <a:rPr lang="de-DE" sz="950" b="0" dirty="0"/>
              <a:t>übernommen. Das gilt nicht für die </a:t>
            </a:r>
            <a:r>
              <a:rPr lang="de-DE" sz="950" dirty="0"/>
              <a:t>Heizkosten</a:t>
            </a:r>
            <a:r>
              <a:rPr lang="de-DE" sz="950" b="0" dirty="0"/>
              <a:t>, die von Beginn an im angemessenen Umfang gewährt werden. Bei </a:t>
            </a:r>
            <a:r>
              <a:rPr lang="de-DE" sz="950" dirty="0"/>
              <a:t>Umzügen</a:t>
            </a:r>
            <a:r>
              <a:rPr lang="de-DE" sz="950" b="0" dirty="0"/>
              <a:t> innerhalb der Karenzzeit werden höhere als angemessene Aufwendungen nur bei vorheriger Zusicherung anerkannt.</a:t>
            </a:r>
          </a:p>
          <a:p>
            <a:pPr marL="174625" indent="-174625">
              <a:buFont typeface="Arial" panose="020B0604020202020204" pitchFamily="34" charset="0"/>
              <a:buChar char="•"/>
            </a:pPr>
            <a:r>
              <a:rPr lang="de-DE" sz="950" b="0" dirty="0"/>
              <a:t>Leistungsminderungen bei Pflichtverletzungen und Meldeversäumnissen sind von Beginn des Leistungsbezugs an möglich, das </a:t>
            </a:r>
            <a:r>
              <a:rPr lang="de-DE" sz="950" dirty="0"/>
              <a:t>Sanktionsmoratorium</a:t>
            </a:r>
            <a:r>
              <a:rPr lang="de-DE" sz="950" b="0" dirty="0"/>
              <a:t> wird zum Jahresende 2022 aufgehoben.</a:t>
            </a:r>
          </a:p>
          <a:p>
            <a:pPr marL="174625" indent="-174625">
              <a:buFont typeface="Arial" panose="020B0604020202020204" pitchFamily="34" charset="0"/>
              <a:buChar char="•"/>
            </a:pPr>
            <a:r>
              <a:rPr lang="de-DE" sz="950" b="0" dirty="0"/>
              <a:t>Bei einem </a:t>
            </a:r>
            <a:r>
              <a:rPr lang="de-DE" sz="950" dirty="0"/>
              <a:t>Meldeversäumnis</a:t>
            </a:r>
            <a:r>
              <a:rPr lang="de-DE" sz="950" b="0" dirty="0"/>
              <a:t> wird der Regelbedarf um 10 Prozent für einen Monat gemindert. </a:t>
            </a:r>
          </a:p>
          <a:p>
            <a:pPr marL="174625" indent="-174625">
              <a:buFont typeface="Arial" panose="020B0604020202020204" pitchFamily="34" charset="0"/>
              <a:buChar char="•"/>
            </a:pPr>
            <a:r>
              <a:rPr lang="de-DE" sz="950" b="0" dirty="0"/>
              <a:t>Bei der ersten </a:t>
            </a:r>
            <a:r>
              <a:rPr lang="de-DE" sz="950" dirty="0"/>
              <a:t>Pflichtverletzung </a:t>
            </a:r>
            <a:r>
              <a:rPr lang="de-DE" sz="950" b="0" dirty="0"/>
              <a:t>wird der Regelbedarf um 10 Prozent für einen Monat, bei einer zweiten Pflichtverletzung um 20 Prozent für zwei Monate und in der letzten Stufe um 30 Prozent für drei Monate gemindert. </a:t>
            </a:r>
          </a:p>
          <a:p>
            <a:pPr marL="174625" indent="-174625">
              <a:buFont typeface="Arial" panose="020B0604020202020204" pitchFamily="34" charset="0"/>
              <a:buChar char="•"/>
            </a:pPr>
            <a:r>
              <a:rPr lang="de-DE" sz="950" dirty="0"/>
              <a:t>Minderjährige</a:t>
            </a:r>
            <a:r>
              <a:rPr lang="de-DE" sz="950" b="0" dirty="0"/>
              <a:t>, die wegen der Einkommensänderungen ihrer Eltern, Leistungen zurückzahlen müssen, haften für diese Überzahlung bei Eintritt der Volljährigkeit nur noch dann, wenn sie mehr als 15.000 Euro an Vermögen haben.</a:t>
            </a:r>
          </a:p>
          <a:p>
            <a:pPr marL="174625" indent="-174625">
              <a:buFont typeface="Arial" panose="020B0604020202020204" pitchFamily="34" charset="0"/>
              <a:buChar char="•"/>
            </a:pPr>
            <a:r>
              <a:rPr lang="de-DE" sz="950" b="0" dirty="0"/>
              <a:t>Bis zu einer </a:t>
            </a:r>
            <a:r>
              <a:rPr lang="de-DE" sz="950" dirty="0"/>
              <a:t>Bagatellgrenze </a:t>
            </a:r>
            <a:r>
              <a:rPr lang="de-DE" sz="950" b="0" dirty="0"/>
              <a:t>von 50 Euro wird auf Rückforderungen verzichtet.</a:t>
            </a:r>
          </a:p>
          <a:p>
            <a:pPr marL="174625" indent="-174625">
              <a:buFont typeface="Arial" panose="020B0604020202020204" pitchFamily="34" charset="0"/>
              <a:buChar char="•"/>
            </a:pPr>
            <a:r>
              <a:rPr lang="de-DE" sz="950" b="0" dirty="0"/>
              <a:t>Ältere erwerbsfähige Leistungsberechtigte müssen nicht vorzeitig die </a:t>
            </a:r>
            <a:r>
              <a:rPr lang="de-DE" sz="950" dirty="0"/>
              <a:t>Altersrente </a:t>
            </a:r>
            <a:r>
              <a:rPr lang="de-DE" sz="950" b="0" dirty="0"/>
              <a:t>in Anspruch nehmen.</a:t>
            </a:r>
          </a:p>
          <a:p>
            <a:pPr marL="174625" indent="-174625">
              <a:buFont typeface="Arial" panose="020B0604020202020204" pitchFamily="34" charset="0"/>
              <a:buChar char="•"/>
            </a:pPr>
            <a:r>
              <a:rPr lang="de-DE" sz="950" b="0" dirty="0"/>
              <a:t>Die </a:t>
            </a:r>
            <a:r>
              <a:rPr lang="de-DE" sz="950" dirty="0"/>
              <a:t>Sonderregelung</a:t>
            </a:r>
            <a:r>
              <a:rPr lang="de-DE" sz="950" b="0" dirty="0"/>
              <a:t>, nach der ältere Leistungsberechtigte nach 12 Monaten Leistungsbezug ohne Beschäftigungsangebot nicht mehr als arbeitslos gelten, wird aufgehoben.</a:t>
            </a:r>
            <a:endParaRPr lang="de-DE" sz="950" dirty="0"/>
          </a:p>
          <a:p>
            <a:pPr marL="285750" indent="-285750">
              <a:buFont typeface="Arial" panose="020B0604020202020204" pitchFamily="34" charset="0"/>
              <a:buChar char="•"/>
            </a:pPr>
            <a:endParaRPr lang="de-DE" sz="1200" dirty="0"/>
          </a:p>
        </p:txBody>
      </p:sp>
      <p:sp>
        <p:nvSpPr>
          <p:cNvPr id="13" name="Content Placeholder 4">
            <a:extLst>
              <a:ext uri="{FF2B5EF4-FFF2-40B4-BE49-F238E27FC236}">
                <a16:creationId xmlns:a16="http://schemas.microsoft.com/office/drawing/2014/main" id="{D24E3790-7A73-4F06-B625-3D91D07ED0DB}"/>
              </a:ext>
            </a:extLst>
          </p:cNvPr>
          <p:cNvSpPr txBox="1">
            <a:spLocks/>
          </p:cNvSpPr>
          <p:nvPr/>
        </p:nvSpPr>
        <p:spPr>
          <a:xfrm>
            <a:off x="6248400" y="1597842"/>
            <a:ext cx="5726688" cy="4876799"/>
          </a:xfrm>
          <a:prstGeom prst="rect">
            <a:avLst/>
          </a:prstGeom>
          <a:ln w="12700">
            <a:solidFill>
              <a:schemeClr val="tx1">
                <a:lumMod val="50000"/>
                <a:lumOff val="50000"/>
              </a:schemeClr>
            </a:solidFill>
          </a:ln>
        </p:spPr>
        <p:txBody>
          <a:bodyPr anchor="t"/>
          <a:lstStyle>
            <a:lvl1pPr marL="344488" indent="-344488" algn="l" defTabSz="917575" rtl="0" eaLnBrk="0" fontAlgn="base" hangingPunct="0">
              <a:spcBef>
                <a:spcPct val="0"/>
              </a:spcBef>
              <a:spcAft>
                <a:spcPts val="400"/>
              </a:spcAft>
              <a:buClr>
                <a:srgbClr val="E2001A"/>
              </a:buClr>
              <a:buSzPct val="80000"/>
              <a:buFont typeface="Arial" panose="020B0604020202020204" pitchFamily="34" charset="0"/>
              <a:buChar char="▬"/>
              <a:defRPr sz="2000" b="1">
                <a:solidFill>
                  <a:schemeClr val="tx1"/>
                </a:solidFill>
                <a:latin typeface="Arial" pitchFamily="34" charset="0"/>
                <a:ea typeface="+mn-ea"/>
                <a:cs typeface="Arial" pitchFamily="34" charset="0"/>
              </a:defRPr>
            </a:lvl1pPr>
            <a:lvl2pPr marL="676275" indent="-152400" algn="l" defTabSz="917575" rtl="0" eaLnBrk="0" fontAlgn="base" hangingPunct="0">
              <a:spcBef>
                <a:spcPts val="400"/>
              </a:spcBef>
              <a:spcAft>
                <a:spcPct val="0"/>
              </a:spcAft>
              <a:buClr>
                <a:srgbClr val="58595B"/>
              </a:buClr>
              <a:buFont typeface="Arial" panose="020B0604020202020204" pitchFamily="34" charset="0"/>
              <a:buChar char="•"/>
              <a:defRPr sz="2000">
                <a:solidFill>
                  <a:srgbClr val="58595B"/>
                </a:solidFill>
                <a:latin typeface="Arial" pitchFamily="34" charset="0"/>
                <a:cs typeface="Arial" pitchFamily="34" charset="0"/>
              </a:defRPr>
            </a:lvl2pPr>
            <a:lvl3pPr marL="990600" indent="-152400" algn="l" defTabSz="917575" rtl="0" eaLnBrk="0" fontAlgn="base" hangingPunct="0">
              <a:spcBef>
                <a:spcPts val="350"/>
              </a:spcBef>
              <a:spcAft>
                <a:spcPct val="0"/>
              </a:spcAft>
              <a:buClr>
                <a:srgbClr val="58595B"/>
              </a:buClr>
              <a:buFont typeface="Arial" panose="020B0604020202020204" pitchFamily="34" charset="0"/>
              <a:buChar char="•"/>
              <a:defRPr sz="1400">
                <a:solidFill>
                  <a:srgbClr val="58595B"/>
                </a:solidFill>
                <a:latin typeface="+mn-lt"/>
                <a:cs typeface="Arial" panose="020B0604020202020204" pitchFamily="34" charset="0"/>
              </a:defRPr>
            </a:lvl3pPr>
            <a:lvl4pPr marL="1606550" indent="-230188" algn="l" defTabSz="917575" rtl="0" eaLnBrk="0" fontAlgn="base" hangingPunct="0">
              <a:spcBef>
                <a:spcPct val="20000"/>
              </a:spcBef>
              <a:spcAft>
                <a:spcPct val="0"/>
              </a:spcAft>
              <a:buChar char="–"/>
              <a:defRPr sz="1600">
                <a:solidFill>
                  <a:srgbClr val="58595B"/>
                </a:solidFill>
                <a:latin typeface="Arial" pitchFamily="34" charset="0"/>
                <a:cs typeface="Arial" pitchFamily="34" charset="0"/>
              </a:defRPr>
            </a:lvl4pPr>
            <a:lvl5pPr marL="2065338" indent="-234950" algn="l" defTabSz="917575" rtl="0" eaLnBrk="0" fontAlgn="base" hangingPunct="0">
              <a:spcBef>
                <a:spcPct val="20000"/>
              </a:spcBef>
              <a:spcAft>
                <a:spcPct val="0"/>
              </a:spcAft>
              <a:buChar char="»"/>
              <a:defRPr sz="2000">
                <a:solidFill>
                  <a:schemeClr val="tx1"/>
                </a:solidFill>
                <a:latin typeface="+mn-lt"/>
                <a:cs typeface="Arial" panose="020B0604020202020204" pitchFamily="34" charset="0"/>
              </a:defRPr>
            </a:lvl5pPr>
            <a:lvl6pPr marL="2522538" indent="-234950" algn="l" defTabSz="917575" rtl="0" fontAlgn="base">
              <a:spcBef>
                <a:spcPct val="20000"/>
              </a:spcBef>
              <a:spcAft>
                <a:spcPct val="0"/>
              </a:spcAft>
              <a:buChar char="»"/>
              <a:defRPr sz="2000">
                <a:solidFill>
                  <a:schemeClr val="tx1"/>
                </a:solidFill>
                <a:latin typeface="+mn-lt"/>
              </a:defRPr>
            </a:lvl6pPr>
            <a:lvl7pPr marL="2979738" indent="-234950" algn="l" defTabSz="917575" rtl="0" fontAlgn="base">
              <a:spcBef>
                <a:spcPct val="20000"/>
              </a:spcBef>
              <a:spcAft>
                <a:spcPct val="0"/>
              </a:spcAft>
              <a:buChar char="»"/>
              <a:defRPr sz="2000">
                <a:solidFill>
                  <a:schemeClr val="tx1"/>
                </a:solidFill>
                <a:latin typeface="+mn-lt"/>
              </a:defRPr>
            </a:lvl7pPr>
            <a:lvl8pPr marL="3436938" indent="-234950" algn="l" defTabSz="917575" rtl="0" fontAlgn="base">
              <a:spcBef>
                <a:spcPct val="20000"/>
              </a:spcBef>
              <a:spcAft>
                <a:spcPct val="0"/>
              </a:spcAft>
              <a:buChar char="»"/>
              <a:defRPr sz="2000">
                <a:solidFill>
                  <a:schemeClr val="tx1"/>
                </a:solidFill>
                <a:latin typeface="+mn-lt"/>
              </a:defRPr>
            </a:lvl8pPr>
            <a:lvl9pPr marL="3894138" indent="-234950" algn="l" defTabSz="917575" rtl="0" fontAlgn="base">
              <a:spcBef>
                <a:spcPct val="20000"/>
              </a:spcBef>
              <a:spcAft>
                <a:spcPct val="0"/>
              </a:spcAft>
              <a:buChar char="»"/>
              <a:defRPr sz="2000">
                <a:solidFill>
                  <a:schemeClr val="tx1"/>
                </a:solidFill>
                <a:latin typeface="+mn-lt"/>
              </a:defRPr>
            </a:lvl9pPr>
          </a:lstStyle>
          <a:p>
            <a:pPr marL="174625" indent="-174625">
              <a:buFont typeface="Arial" panose="020B0604020202020204" pitchFamily="34" charset="0"/>
              <a:buChar char="•"/>
            </a:pPr>
            <a:r>
              <a:rPr lang="de-DE" sz="950" b="0" dirty="0"/>
              <a:t>Die </a:t>
            </a:r>
            <a:r>
              <a:rPr lang="de-DE" sz="950" dirty="0"/>
              <a:t>Freibeträge</a:t>
            </a:r>
            <a:r>
              <a:rPr lang="de-DE" sz="950" b="0" dirty="0"/>
              <a:t> für alle Erwerbstätigen werden verbessert. Bei einem Einkommen zwischen 520 und 1000 Euro dürfen 30 Prozent davon behalten werden. </a:t>
            </a:r>
          </a:p>
          <a:p>
            <a:pPr marL="174625" indent="-174625">
              <a:buFont typeface="Arial" panose="020B0604020202020204" pitchFamily="34" charset="0"/>
              <a:buChar char="•"/>
            </a:pPr>
            <a:r>
              <a:rPr lang="de-DE" sz="950" b="0" dirty="0"/>
              <a:t>Junge Menschen dürfen das </a:t>
            </a:r>
            <a:r>
              <a:rPr lang="de-DE" sz="950" dirty="0"/>
              <a:t>Einkommen aus Schüler- und Studentenjobs </a:t>
            </a:r>
            <a:r>
              <a:rPr lang="de-DE" sz="950" b="0" dirty="0"/>
              <a:t>und aus einer beruflichen Ausbildung genauso wie </a:t>
            </a:r>
            <a:r>
              <a:rPr lang="de-DE" sz="950" dirty="0"/>
              <a:t>Bundesfreiwilligen- und FSJ-dienstleistende </a:t>
            </a:r>
            <a:r>
              <a:rPr lang="de-DE" sz="950" b="0" dirty="0"/>
              <a:t>bis zur Minijob-Grenze (derzeit 520 Euro) behalten. Das gilt auch in einer dreimonatigen Übergangszeit zwischen Schule und Ausbildung. Einkommen aus </a:t>
            </a:r>
            <a:r>
              <a:rPr lang="de-DE" sz="950" dirty="0"/>
              <a:t>Schülerjobs </a:t>
            </a:r>
            <a:r>
              <a:rPr lang="de-DE" sz="950" b="0" dirty="0"/>
              <a:t>in den Ferien bleibt gänzlich unberücksichtigt. </a:t>
            </a:r>
            <a:r>
              <a:rPr lang="de-DE" sz="950" dirty="0"/>
              <a:t>Ehrenamtliche </a:t>
            </a:r>
            <a:r>
              <a:rPr lang="de-DE" sz="950" b="0" dirty="0"/>
              <a:t>können jährlich bis zu 3.000 Euro der Aufwandsentschädigung behalten.</a:t>
            </a:r>
          </a:p>
          <a:p>
            <a:pPr marL="174625" indent="-174625">
              <a:buFont typeface="Arial" panose="020B0604020202020204" pitchFamily="34" charset="0"/>
              <a:buChar char="•"/>
            </a:pPr>
            <a:r>
              <a:rPr lang="de-DE" sz="950" dirty="0"/>
              <a:t>Erbschaften </a:t>
            </a:r>
            <a:r>
              <a:rPr lang="de-DE" sz="950" b="0" dirty="0"/>
              <a:t>zählen nicht als Einkommen, sondern als Vermögen. </a:t>
            </a:r>
            <a:r>
              <a:rPr lang="de-DE" sz="950" dirty="0"/>
              <a:t>Mutterschaftsgeld </a:t>
            </a:r>
            <a:r>
              <a:rPr lang="de-DE" sz="950" b="0" dirty="0"/>
              <a:t>wird nicht mehr als Einkommen angerechnet.</a:t>
            </a:r>
          </a:p>
          <a:p>
            <a:pPr marL="174625" indent="-174625">
              <a:buFont typeface="Arial" panose="020B0604020202020204" pitchFamily="34" charset="0"/>
              <a:buChar char="•"/>
            </a:pPr>
            <a:r>
              <a:rPr lang="de-DE" sz="950" b="0" dirty="0"/>
              <a:t>Der </a:t>
            </a:r>
            <a:r>
              <a:rPr lang="de-DE" sz="950" dirty="0"/>
              <a:t>Kooperationsplan </a:t>
            </a:r>
            <a:r>
              <a:rPr lang="de-DE" sz="950" b="0" dirty="0"/>
              <a:t>ersetzt schrittweise bis Ende 2023 die Eingliederungsvereinbarung.</a:t>
            </a:r>
          </a:p>
          <a:p>
            <a:pPr marL="174625" indent="-174625">
              <a:buFont typeface="Arial" panose="020B0604020202020204" pitchFamily="34" charset="0"/>
              <a:buChar char="•"/>
            </a:pPr>
            <a:r>
              <a:rPr lang="de-DE" sz="950" b="0" dirty="0"/>
              <a:t>Wenn bei der Erarbeitung des Kooperationsplans Meinungsverschiedenheiten auftreten, kann das neue </a:t>
            </a:r>
            <a:r>
              <a:rPr lang="de-DE" sz="950" dirty="0"/>
              <a:t>Schlichtungsverfahren</a:t>
            </a:r>
            <a:r>
              <a:rPr lang="de-DE" sz="950" b="0" dirty="0"/>
              <a:t> weiterhelfen.</a:t>
            </a:r>
          </a:p>
          <a:p>
            <a:pPr marL="174625" indent="-174625">
              <a:buFont typeface="Arial" panose="020B0604020202020204" pitchFamily="34" charset="0"/>
              <a:buChar char="•"/>
            </a:pPr>
            <a:r>
              <a:rPr lang="de-DE" sz="950" b="0" dirty="0"/>
              <a:t>Bürgergeldbeziehende können die </a:t>
            </a:r>
            <a:r>
              <a:rPr lang="de-DE" sz="950" dirty="0"/>
              <a:t>ganzheitliche Betreuung/Coaching</a:t>
            </a:r>
            <a:r>
              <a:rPr lang="de-DE" sz="950" b="0" dirty="0"/>
              <a:t> als neues Angebot in Anspruch nehmen. Das Coaching kann aufsuchend, ausbildungs- oder beschäftigungsbegleitend erfolgen. </a:t>
            </a:r>
          </a:p>
          <a:p>
            <a:pPr marL="174625" indent="-174625">
              <a:buFont typeface="Arial" panose="020B0604020202020204" pitchFamily="34" charset="0"/>
              <a:buChar char="•"/>
            </a:pPr>
            <a:r>
              <a:rPr lang="de-DE" sz="950" b="0" dirty="0"/>
              <a:t>Wer eine Weiterbildung mit Abschluss in Angriff nimmt, bekommt für erfolgreiche Zwischen - und Abschlussprüfungen eine </a:t>
            </a:r>
            <a:r>
              <a:rPr lang="de-DE" sz="950" dirty="0"/>
              <a:t>Weiterbildungsprämie</a:t>
            </a:r>
            <a:r>
              <a:rPr lang="de-DE" sz="950" b="0" dirty="0"/>
              <a:t>. Zusätzlich gibt es ein monatliches </a:t>
            </a:r>
            <a:r>
              <a:rPr lang="de-DE" sz="950" dirty="0"/>
              <a:t>Weiterbildungsgeld</a:t>
            </a:r>
            <a:r>
              <a:rPr lang="de-DE" sz="950" b="0" dirty="0"/>
              <a:t> in Höhe von 150 Euro.</a:t>
            </a:r>
          </a:p>
          <a:p>
            <a:pPr marL="174625" indent="-174625">
              <a:buFont typeface="Arial" panose="020B0604020202020204" pitchFamily="34" charset="0"/>
              <a:buChar char="•"/>
            </a:pPr>
            <a:r>
              <a:rPr lang="de-DE" sz="950" b="0" dirty="0"/>
              <a:t>Für andere Maßnahmen, die für eine nachhaltige Integration besonders wichtig sind, gibt es einen monatlichen </a:t>
            </a:r>
            <a:r>
              <a:rPr lang="de-DE" sz="950" dirty="0"/>
              <a:t>Bürgergeldbonus </a:t>
            </a:r>
            <a:r>
              <a:rPr lang="de-DE" sz="950" b="0" dirty="0"/>
              <a:t>von 75 Euro.</a:t>
            </a:r>
          </a:p>
          <a:p>
            <a:pPr marL="174625" indent="-174625">
              <a:buFont typeface="Arial" panose="020B0604020202020204" pitchFamily="34" charset="0"/>
              <a:buChar char="•"/>
            </a:pPr>
            <a:r>
              <a:rPr lang="de-DE" sz="950" b="0" dirty="0"/>
              <a:t>Es besteht die Möglichkeit, mehr Zeit zum Lernen zu bekommen. Das </a:t>
            </a:r>
            <a:r>
              <a:rPr lang="de-DE" sz="950" dirty="0"/>
              <a:t>Nachholen eines Berufsabschlusses </a:t>
            </a:r>
            <a:r>
              <a:rPr lang="de-DE" sz="950" b="0" dirty="0"/>
              <a:t>kann bei Bedarf auch unverkürzt gefördert werden. </a:t>
            </a:r>
          </a:p>
          <a:p>
            <a:pPr marL="174625" indent="-174625">
              <a:buFont typeface="Arial" panose="020B0604020202020204" pitchFamily="34" charset="0"/>
              <a:buChar char="•"/>
            </a:pPr>
            <a:r>
              <a:rPr lang="de-DE" sz="950" b="0" dirty="0"/>
              <a:t>Im </a:t>
            </a:r>
            <a:r>
              <a:rPr lang="de-DE" sz="950" dirty="0"/>
              <a:t>SGB III</a:t>
            </a:r>
            <a:r>
              <a:rPr lang="de-DE" sz="950" b="0" dirty="0"/>
              <a:t> wird der Arbeitslosenversicherungsschutz für Personen, die während einer Weiterbildung Arbeitslosengeld bei beruflicher Weiterbildung erhalten, durch eine </a:t>
            </a:r>
            <a:r>
              <a:rPr lang="de-DE" sz="950" dirty="0"/>
              <a:t>längere Mindestrestanspruchsdauer nach Ende der Weiterbildung</a:t>
            </a:r>
            <a:r>
              <a:rPr lang="de-DE" sz="950" b="0" dirty="0"/>
              <a:t> verbessert. </a:t>
            </a:r>
          </a:p>
          <a:p>
            <a:pPr marL="174625" indent="-174625">
              <a:buFont typeface="Arial" panose="020B0604020202020204" pitchFamily="34" charset="0"/>
              <a:buChar char="•"/>
            </a:pPr>
            <a:r>
              <a:rPr lang="de-DE" sz="950" b="0" dirty="0"/>
              <a:t>Die Anforderungen an die </a:t>
            </a:r>
            <a:r>
              <a:rPr lang="de-DE" sz="950" dirty="0"/>
              <a:t>Erreichbarkeit </a:t>
            </a:r>
            <a:r>
              <a:rPr lang="de-DE" sz="950" b="0" dirty="0"/>
              <a:t>von Leistungsbeziehenden werden angepasst. </a:t>
            </a:r>
          </a:p>
          <a:p>
            <a:pPr marL="174625" indent="-174625">
              <a:buFont typeface="Arial" panose="020B0604020202020204" pitchFamily="34" charset="0"/>
              <a:buChar char="•"/>
            </a:pPr>
            <a:r>
              <a:rPr lang="de-DE" sz="950" b="0" dirty="0"/>
              <a:t>Bei einer medizinischen Reha muss kein </a:t>
            </a:r>
            <a:r>
              <a:rPr lang="de-DE" sz="950" dirty="0"/>
              <a:t>Übergangsgeld </a:t>
            </a:r>
            <a:r>
              <a:rPr lang="de-DE" sz="950" b="0" dirty="0"/>
              <a:t>mehr beantragt werden, das Bürgergeld wird weiter gezahlt.</a:t>
            </a:r>
          </a:p>
        </p:txBody>
      </p:sp>
      <p:sp>
        <p:nvSpPr>
          <p:cNvPr id="14" name="AutoShape 21">
            <a:extLst>
              <a:ext uri="{FF2B5EF4-FFF2-40B4-BE49-F238E27FC236}">
                <a16:creationId xmlns:a16="http://schemas.microsoft.com/office/drawing/2014/main" id="{7C8D52CA-7C00-4D26-8ABA-C413A549F643}"/>
              </a:ext>
            </a:extLst>
          </p:cNvPr>
          <p:cNvSpPr>
            <a:spLocks noChangeArrowheads="1"/>
          </p:cNvSpPr>
          <p:nvPr/>
        </p:nvSpPr>
        <p:spPr bwMode="auto">
          <a:xfrm>
            <a:off x="445512" y="1055930"/>
            <a:ext cx="5726688" cy="468069"/>
          </a:xfrm>
          <a:prstGeom prst="chevron">
            <a:avLst>
              <a:gd name="adj" fmla="val 12205"/>
            </a:avLst>
          </a:prstGeom>
          <a:solidFill>
            <a:srgbClr val="E2001A"/>
          </a:solidFill>
          <a:ln w="3175" algn="ctr">
            <a:solidFill>
              <a:srgbClr val="E2001A"/>
            </a:solidFill>
            <a:miter lim="800000"/>
            <a:headEnd/>
            <a:tailEnd/>
          </a:ln>
          <a:effectLst/>
        </p:spPr>
        <p:txBody>
          <a:bodyPr lIns="89255" tIns="46412" rIns="89255" bIns="46412" anchor="ctr"/>
          <a:lstStyle/>
          <a:p>
            <a:pPr marL="55225" algn="ctr" defTabSz="837092">
              <a:defRPr/>
            </a:pPr>
            <a:r>
              <a:rPr lang="de-DE" sz="2200" b="1" dirty="0">
                <a:solidFill>
                  <a:srgbClr val="FFFFFF"/>
                </a:solidFill>
                <a:latin typeface="Arial" panose="020B0604020202020204" pitchFamily="34" charset="0"/>
                <a:cs typeface="Arial" panose="020B0604020202020204" pitchFamily="34" charset="0"/>
              </a:rPr>
              <a:t>Inkrafttreten zum 1. Januar 2023</a:t>
            </a:r>
          </a:p>
        </p:txBody>
      </p:sp>
      <p:sp>
        <p:nvSpPr>
          <p:cNvPr id="23" name="AutoShape 21">
            <a:extLst>
              <a:ext uri="{FF2B5EF4-FFF2-40B4-BE49-F238E27FC236}">
                <a16:creationId xmlns:a16="http://schemas.microsoft.com/office/drawing/2014/main" id="{8F041C38-4DB4-4419-8D6F-0517D6AA4D9F}"/>
              </a:ext>
            </a:extLst>
          </p:cNvPr>
          <p:cNvSpPr>
            <a:spLocks noChangeArrowheads="1"/>
          </p:cNvSpPr>
          <p:nvPr/>
        </p:nvSpPr>
        <p:spPr bwMode="auto">
          <a:xfrm>
            <a:off x="6248400" y="1055929"/>
            <a:ext cx="5726688" cy="468069"/>
          </a:xfrm>
          <a:prstGeom prst="chevron">
            <a:avLst>
              <a:gd name="adj" fmla="val 12205"/>
            </a:avLst>
          </a:prstGeom>
          <a:solidFill>
            <a:srgbClr val="E2001A"/>
          </a:solidFill>
          <a:ln w="3175" algn="ctr">
            <a:solidFill>
              <a:srgbClr val="E2001A"/>
            </a:solidFill>
            <a:miter lim="800000"/>
            <a:headEnd/>
            <a:tailEnd/>
          </a:ln>
          <a:effectLst/>
        </p:spPr>
        <p:txBody>
          <a:bodyPr lIns="89255" tIns="46412" rIns="89255" bIns="46412" anchor="ctr"/>
          <a:lstStyle/>
          <a:p>
            <a:pPr marL="55225" algn="ctr" defTabSz="837092">
              <a:defRPr/>
            </a:pPr>
            <a:r>
              <a:rPr lang="de-DE" sz="2200" b="1" dirty="0">
                <a:solidFill>
                  <a:srgbClr val="FFFFFF"/>
                </a:solidFill>
                <a:latin typeface="Arial" panose="020B0604020202020204" pitchFamily="34" charset="0"/>
                <a:cs typeface="Arial" panose="020B0604020202020204" pitchFamily="34" charset="0"/>
              </a:rPr>
              <a:t>Inkrafttreten zum 1. Juli 2023</a:t>
            </a:r>
          </a:p>
        </p:txBody>
      </p:sp>
      <p:sp>
        <p:nvSpPr>
          <p:cNvPr id="4" name="Textfeld 3">
            <a:extLst>
              <a:ext uri="{FF2B5EF4-FFF2-40B4-BE49-F238E27FC236}">
                <a16:creationId xmlns:a16="http://schemas.microsoft.com/office/drawing/2014/main" id="{78512FE6-035E-4434-BFDB-3BB553BE60A7}"/>
              </a:ext>
            </a:extLst>
          </p:cNvPr>
          <p:cNvSpPr txBox="1"/>
          <p:nvPr/>
        </p:nvSpPr>
        <p:spPr>
          <a:xfrm>
            <a:off x="10972800" y="6607529"/>
            <a:ext cx="1143000" cy="230832"/>
          </a:xfrm>
          <a:prstGeom prst="rect">
            <a:avLst/>
          </a:prstGeom>
          <a:solidFill>
            <a:srgbClr val="FF3B52"/>
          </a:solidFill>
        </p:spPr>
        <p:txBody>
          <a:bodyPr wrap="square" rtlCol="0">
            <a:spAutoFit/>
          </a:bodyPr>
          <a:lstStyle/>
          <a:p>
            <a:r>
              <a:rPr lang="de-DE" sz="900" b="1" dirty="0">
                <a:solidFill>
                  <a:schemeClr val="bg1"/>
                </a:solidFill>
                <a:latin typeface="Arial" panose="020B0604020202020204" pitchFamily="34" charset="0"/>
                <a:cs typeface="Arial" panose="020B0604020202020204" pitchFamily="34" charset="0"/>
              </a:rPr>
              <a:t>Stand: 15.12.2022</a:t>
            </a:r>
          </a:p>
        </p:txBody>
      </p:sp>
    </p:spTree>
    <p:extLst>
      <p:ext uri="{BB962C8B-B14F-4D97-AF65-F5344CB8AC3E}">
        <p14:creationId xmlns:p14="http://schemas.microsoft.com/office/powerpoint/2010/main" val="3401226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3B78"/>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A6C74C97-CAE6-4E87-B2B0-7E66B14C2BF0" local="false">
  <p:Name>Wiedervorlage</p:Name>
  <p:Description/>
  <p:Statement/>
  <p:PolicyItems>
    <p:PolicyItem featureId="Microsoft.Office.RecordsManagement.PolicyFeatures.Expiration" staticId="0x0101001CF96C0210194FB2B5E0D8BCB7BAF923|793854149" UniqueId="799df834-3662-4304-abf2-655c208a9db4">
      <p:Name>Retention</p:Name>
      <p:Description>Automatic scheduling of content for processing, and performing a retention action on content that has reached its due date.</p:Description>
      <p:CustomData>
        <Schedules nextStageId="4">
          <Schedule type="default">
            <stages>
              <data stageId="1">
                <formula id="Erste Wiedervorlage Ereignis"/>
                <action type="action" id="Erste Wiedervorlage Aktion"/>
              </data>
              <data stageId="2">
                <formula id="Archivierung Ereignis"/>
                <action type="action" id="Archivierung Aktion"/>
              </data>
              <data stageId="3">
                <formula id="Zweite Wiedervorlage Ereignis"/>
                <action type="action" id="Zweite Wiedervorlage Aktion"/>
              </data>
            </stages>
          </Schedule>
        </Schedules>
      </p:CustomData>
    </p:PolicyItem>
  </p:PolicyItems>
</p:Policy>
</file>

<file path=customXml/item2.xml><?xml version="1.0" encoding="utf-8"?>
<p:properties xmlns:p="http://schemas.microsoft.com/office/2006/metadata/properties" xmlns:xsi="http://www.w3.org/2001/XMLSchema-instance" xmlns:pc="http://schemas.microsoft.com/office/infopath/2007/PartnerControls">
  <documentManagement>
    <RaeumlicherGeltungsbereichTaxHTField0 xmlns="326e7e15-26a6-4681-83db-7f2bb92fcb21">
      <Terms xmlns="http://schemas.microsoft.com/office/infopath/2007/PartnerControls">
        <TermInfo xmlns="http://schemas.microsoft.com/office/infopath/2007/PartnerControls">
          <TermName xmlns="http://schemas.microsoft.com/office/infopath/2007/PartnerControls">zentral</TermName>
          <TermId xmlns="http://schemas.microsoft.com/office/infopath/2007/PartnerControls">b40d445c-72b9-4f7a-ad06-ed34ad857622</TermId>
        </TermInfo>
      </Terms>
    </RaeumlicherGeltungsbereichTaxHTField0>
    <SchlagwortTaxHTField0 xmlns="326e7e15-26a6-4681-83db-7f2bb92fcb21">
      <Terms xmlns="http://schemas.microsoft.com/office/infopath/2007/PartnerControls">
        <TermInfo xmlns="http://schemas.microsoft.com/office/infopath/2007/PartnerControls">
          <TermName xmlns="http://schemas.microsoft.com/office/infopath/2007/PartnerControls">Bürgergeld</TermName>
          <TermId xmlns="http://schemas.microsoft.com/office/infopath/2007/PartnerControls">97bf5588-6987-4937-9493-e1258ff1a23d</TermId>
        </TermInfo>
      </Terms>
    </SchlagwortTaxHTField0>
    <Kurzbeschreibung xmlns="326e7e15-26a6-4681-83db-7f2bb92fcb21">Bürgergeld-Gesetz: Die Regelungsinhalte im SGB II.</Kurzbeschreibung>
    <MitfuehrendeAktenzeichenTaxHTField0 xmlns="326e7e15-26a6-4681-83db-7f2bb92fcb21">
      <Terms xmlns="http://schemas.microsoft.com/office/infopath/2007/PartnerControls"/>
    </MitfuehrendeAktenzeichenTaxHTField0>
    <AlleLeser xmlns="326e7e15-26a6-4681-83db-7f2bb92fcb21">true</AlleLeser>
    <TaxCatchAll xmlns="326e7e15-26a6-4681-83db-7f2bb92fcb21">
      <Value>3252</Value>
      <Value>6597</Value>
      <Value>3228</Value>
    </TaxCatchAll>
    <VeroeffentlichungAktuelles xmlns="326e7e15-26a6-4681-83db-7f2bb92fcb21">false</VeroeffentlichungAktuelles>
    <BAGueltigBis xmlns="326e7e15-26a6-4681-83db-7f2bb92fcb21">2024-12-26T23:00:00+00:00</BAGueltigBis>
    <FachverfahrenTaxHTField0 xmlns="326e7e15-26a6-4681-83db-7f2bb92fcb21">
      <Terms xmlns="http://schemas.microsoft.com/office/infopath/2007/PartnerControls"/>
    </FachverfahrenTaxHTField0>
    <Zustaendigkeiten xmlns="326e7e15-26a6-4681-83db-7f2bb92fcb21">
      <UserInfo>
        <DisplayName>i:0#.w|dst\b01100gr11</DisplayName>
        <AccountId>94</AccountId>
        <AccountType/>
      </UserInfo>
    </Zustaendigkeiten>
    <BARollenTaxHTField0 xmlns="326e7e15-26a6-4681-83db-7f2bb92fcb21">
      <Terms xmlns="http://schemas.microsoft.com/office/infopath/2007/PartnerControls"/>
    </BARollenTaxHTField0>
    <KeineIndizierung xmlns="326e7e15-26a6-4681-83db-7f2bb92fcb21">false</KeineIndizierung>
    <Archiviert xmlns="326e7e15-26a6-4681-83db-7f2bb92fcb21">false</Archiviert>
    <Archivierungswuerdig xmlns="326e7e15-26a6-4681-83db-7f2bb92fcb21">false</Archivierungswuerdig>
    <FederfuehrendesAktenzeichenTaxHTField0 xmlns="326e7e15-26a6-4681-83db-7f2bb92fcb21">
      <Terms xmlns="http://schemas.microsoft.com/office/infopath/2007/PartnerControls">
        <TermInfo xmlns="http://schemas.microsoft.com/office/infopath/2007/PartnerControls">
          <TermName xmlns="http://schemas.microsoft.com/office/infopath/2007/PartnerControls">II-8400 Gesetzes- und Rechtsentwicklung</TermName>
          <TermId xmlns="http://schemas.microsoft.com/office/infopath/2007/PartnerControls">3819ec5d-9628-43dd-a637-197fadf44d39</TermId>
        </TermInfo>
      </Terms>
    </FederfuehrendesAktenzeichenTaxHTField0>
    <Stand xmlns="326e7e15-26a6-4681-83db-7f2bb92fcb21">2022-12-15T23:00:00+00:00</Stand>
    <AktuellesBis xmlns="326e7e15-26a6-4681-83db-7f2bb92fcb21" xsi:nil="true"/>
    <FachlicheZustaendigkeit xmlns="326e7e15-26a6-4681-83db-7f2bb92fcb21">
      <UserInfo>
        <DisplayName/>
        <AccountId xsi:nil="true"/>
        <AccountType/>
      </UserInfo>
    </FachlicheZustaendigkeit>
    <ZeigeAufStartseite xmlns="326e7e15-26a6-4681-83db-7f2bb92fcb21">false</ZeigeAufStartseite>
    <PublishingStartDate xmlns="http://schemas.microsoft.com/sharepoint/v3" xsi:nil="true"/>
    <_dlc_ExpireDateSaved xmlns="http://schemas.microsoft.com/sharepoint/v3" xsi:nil="true"/>
    <_dlc_ExpireDate xmlns="http://schemas.microsoft.com/sharepoint/v3">2024-09-27T22:00:00+00:00</_dlc_ExpireDa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BA Generische Publikation" ma:contentTypeID="0x0101001CF96C0210194FB2B5E0D8BCB7BAF923009A4023A3F8CD6A4F81183479855291CB" ma:contentTypeVersion="51" ma:contentTypeDescription="Inhaltstyp für Generische Publikationen" ma:contentTypeScope="" ma:versionID="f7918179f4929b1c26bc4dd123e3497f">
  <xsd:schema xmlns:xsd="http://www.w3.org/2001/XMLSchema" xmlns:xs="http://www.w3.org/2001/XMLSchema" xmlns:p="http://schemas.microsoft.com/office/2006/metadata/properties" xmlns:ns1="326e7e15-26a6-4681-83db-7f2bb92fcb21" xmlns:ns2="http://schemas.microsoft.com/sharepoint/v3" targetNamespace="http://schemas.microsoft.com/office/2006/metadata/properties" ma:root="true" ma:fieldsID="1417b4480daba0ab35ad582e1bbd8168" ns1:_="" ns2:_="">
    <xsd:import namespace="326e7e15-26a6-4681-83db-7f2bb92fcb21"/>
    <xsd:import namespace="http://schemas.microsoft.com/sharepoint/v3"/>
    <xsd:element name="properties">
      <xsd:complexType>
        <xsd:sequence>
          <xsd:element name="documentManagement">
            <xsd:complexType>
              <xsd:all>
                <xsd:element ref="ns1:FederfuehrendesAktenzeichenTaxHTField0" minOccurs="0"/>
                <xsd:element ref="ns1:MitfuehrendeAktenzeichenTaxHTField0" minOccurs="0"/>
                <xsd:element ref="ns1:RaeumlicherGeltungsbereichTaxHTField0" minOccurs="0"/>
                <xsd:element ref="ns1:SchlagwortTaxHTField0" minOccurs="0"/>
                <xsd:element ref="ns1:TaxCatchAll" minOccurs="0"/>
                <xsd:element ref="ns1:TaxCatchAllLabel" minOccurs="0"/>
                <xsd:element ref="ns1:Kurzbeschreibung" minOccurs="0"/>
                <xsd:element ref="ns1:Stand"/>
                <xsd:element ref="ns1:Zustaendigkeiten"/>
                <xsd:element ref="ns1:FachlicheZustaendigkeit" minOccurs="0"/>
                <xsd:element ref="ns1:VeroeffentlichungAktuelles" minOccurs="0"/>
                <xsd:element ref="ns1:AktuellesBis" minOccurs="0"/>
                <xsd:element ref="ns1:Archivierungswuerdig" minOccurs="0"/>
                <xsd:element ref="ns1:KeineIndizierung" minOccurs="0"/>
                <xsd:element ref="ns1:ZeigeAufStartseite" minOccurs="0"/>
                <xsd:element ref="ns2:PublishingStartDate" minOccurs="0"/>
                <xsd:element ref="ns1:BAGueltigBis"/>
                <xsd:element ref="ns1:Archiviert" minOccurs="0"/>
                <xsd:element ref="ns1:BARollenTaxHTField0" minOccurs="0"/>
                <xsd:element ref="ns1:FachverfahrenTaxHTField0" minOccurs="0"/>
                <xsd:element ref="ns1:AlleLeser" minOccurs="0"/>
                <xsd:element ref="ns2:_dlc_ExpireDate" minOccurs="0"/>
                <xsd:element ref="ns2:_dlc_Exempt" minOccurs="0"/>
                <xsd:element ref="ns2:_dlc_ExpireDateSa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6e7e15-26a6-4681-83db-7f2bb92fcb21" elementFormDefault="qualified">
    <xsd:import namespace="http://schemas.microsoft.com/office/2006/documentManagement/types"/>
    <xsd:import namespace="http://schemas.microsoft.com/office/infopath/2007/PartnerControls"/>
    <xsd:element name="FederfuehrendesAktenzeichenTaxHTField0" ma:index="0" ma:taxonomy="true" ma:internalName="FederfuehrendesAktenzeichenTaxHTField0" ma:taxonomyFieldName="FederfuehrendesAktenzeichen" ma:displayName="Federführendes Aktenzeichen" ma:fieldId="{ccbd9873-a26d-4aba-b056-544b8cd7a879}" ma:sspId="6ce76478-e3d2-4498-b46a-8f9b639766fc" ma:termSetId="b5859a61-b9eb-4078-afb9-237dff82494f" ma:anchorId="00000000-0000-0000-0000-000000000000" ma:open="true" ma:isKeyword="false">
      <xsd:complexType>
        <xsd:sequence>
          <xsd:element ref="pc:Terms" minOccurs="0" maxOccurs="1"/>
        </xsd:sequence>
      </xsd:complexType>
    </xsd:element>
    <xsd:element name="MitfuehrendeAktenzeichenTaxHTField0" ma:index="1" nillable="true" ma:taxonomy="true" ma:internalName="MitfuehrendeAktenzeichenTaxHTField0" ma:taxonomyFieldName="MitfuehrendeAktenzeichen" ma:displayName="Mitführende Aktenzeichen" ma:fieldId="{49773114-de4b-4124-8f8f-b645b59bce9a}" ma:taxonomyMulti="true" ma:sspId="6ce76478-e3d2-4498-b46a-8f9b639766fc" ma:termSetId="b5859a61-b9eb-4078-afb9-237dff82494f" ma:anchorId="00000000-0000-0000-0000-000000000000" ma:open="true" ma:isKeyword="false">
      <xsd:complexType>
        <xsd:sequence>
          <xsd:element ref="pc:Terms" minOccurs="0" maxOccurs="1"/>
        </xsd:sequence>
      </xsd:complexType>
    </xsd:element>
    <xsd:element name="RaeumlicherGeltungsbereichTaxHTField0" ma:index="2" ma:taxonomy="true" ma:internalName="RaeumlicherGeltungsbereichTaxHTField0" ma:taxonomyFieldName="RaeumlicherGeltungsbereich" ma:displayName="Räumlicher Geltungsbereich" ma:fieldId="{766d42c2-25d4-4f71-8e03-77911716cd83}" ma:taxonomyMulti="true" ma:sspId="6ce76478-e3d2-4498-b46a-8f9b639766fc" ma:termSetId="42702e00-234e-4c4a-bc9e-4be9e7f4e045" ma:anchorId="00000000-0000-0000-0000-000000000000" ma:open="true" ma:isKeyword="false">
      <xsd:complexType>
        <xsd:sequence>
          <xsd:element ref="pc:Terms" minOccurs="0" maxOccurs="1"/>
        </xsd:sequence>
      </xsd:complexType>
    </xsd:element>
    <xsd:element name="SchlagwortTaxHTField0" ma:index="3" nillable="true" ma:taxonomy="true" ma:internalName="SchlagwortTaxHTField0" ma:taxonomyFieldName="Schlagwort" ma:displayName="Schlagwort" ma:fieldId="{6ea57f04-7750-452d-a113-6e8902740fdb}" ma:taxonomyMulti="true" ma:sspId="6ce76478-e3d2-4498-b46a-8f9b639766fc" ma:termSetId="c5d5c0da-04db-4942-bef1-f971808514cf" ma:anchorId="00000000-0000-0000-0000-000000000000" ma:open="true" ma:isKeyword="false">
      <xsd:complexType>
        <xsd:sequence>
          <xsd:element ref="pc:Terms" minOccurs="0" maxOccurs="1"/>
        </xsd:sequence>
      </xsd:complexType>
    </xsd:element>
    <xsd:element name="TaxCatchAll" ma:index="4" nillable="true" ma:displayName="Taxonomy Catch All Column" ma:description="" ma:hidden="true" ma:list="{afeead1c-2fe3-40a4-966a-1a580381555e}" ma:internalName="TaxCatchAll" ma:showField="CatchAllData" ma:web="326e7e15-26a6-4681-83db-7f2bb92fcb21">
      <xsd:complexType>
        <xsd:complexContent>
          <xsd:extension base="dms:MultiChoiceLookup">
            <xsd:sequence>
              <xsd:element name="Value" type="dms:Lookup" maxOccurs="unbounded" minOccurs="0" nillable="true"/>
            </xsd:sequence>
          </xsd:extension>
        </xsd:complexContent>
      </xsd:complexType>
    </xsd:element>
    <xsd:element name="TaxCatchAllLabel" ma:index="5" nillable="true" ma:displayName="Taxonomy Catch All Column1" ma:description="" ma:hidden="true" ma:list="{afeead1c-2fe3-40a4-966a-1a580381555e}" ma:internalName="TaxCatchAllLabel" ma:readOnly="true" ma:showField="CatchAllDataLabel" ma:web="326e7e15-26a6-4681-83db-7f2bb92fcb21">
      <xsd:complexType>
        <xsd:complexContent>
          <xsd:extension base="dms:MultiChoiceLookup">
            <xsd:sequence>
              <xsd:element name="Value" type="dms:Lookup" maxOccurs="unbounded" minOccurs="0" nillable="true"/>
            </xsd:sequence>
          </xsd:extension>
        </xsd:complexContent>
      </xsd:complexType>
    </xsd:element>
    <xsd:element name="Kurzbeschreibung" ma:index="7" nillable="true" ma:displayName="Kurzbeschreibung" ma:internalName="Kurzbeschreibung">
      <xsd:simpleType>
        <xsd:restriction base="dms:Note">
          <xsd:maxLength value="600"/>
        </xsd:restriction>
      </xsd:simpleType>
    </xsd:element>
    <xsd:element name="Stand" ma:index="8" ma:displayName="Stand" ma:format="DateTime" ma:internalName="Stand">
      <xsd:simpleType>
        <xsd:restriction base="dms:DateTime"/>
      </xsd:simpleType>
    </xsd:element>
    <xsd:element name="Zustaendigkeiten" ma:index="10" ma:displayName="Zuständigkeiten" ma:internalName="Zustaendigkeiten">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FachlicheZustaendigkeit" ma:index="11" nillable="true" ma:displayName="Fachliche Zuständigkeit" ma:internalName="FachlicheZustaendigkeit">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eroeffentlichungAktuelles" ma:index="15" nillable="true" ma:displayName="Veröffentlichung Aktuelles" ma:default="False" ma:internalName="VeroeffentlichungAktuelles">
      <xsd:simpleType>
        <xsd:restriction base="dms:Boolean"/>
      </xsd:simpleType>
    </xsd:element>
    <xsd:element name="AktuellesBis" ma:index="16" nillable="true" ma:displayName="Aktuelles bis" ma:format="DateOnly" ma:internalName="AktuellesBis">
      <xsd:simpleType>
        <xsd:restriction base="dms:DateTime"/>
      </xsd:simpleType>
    </xsd:element>
    <xsd:element name="Archivierungswuerdig" ma:index="17" nillable="true" ma:displayName="Archivierungswürdig" ma:default="False" ma:internalName="Archivierungswuerdig">
      <xsd:simpleType>
        <xsd:restriction base="dms:Boolean"/>
      </xsd:simpleType>
    </xsd:element>
    <xsd:element name="KeineIndizierung" ma:index="18" nillable="true" ma:displayName="Keine Indizierung" ma:default="False" ma:internalName="KeineIndizierung">
      <xsd:simpleType>
        <xsd:restriction base="dms:Boolean"/>
      </xsd:simpleType>
    </xsd:element>
    <xsd:element name="ZeigeAufStartseite" ma:index="19" nillable="true" ma:displayName="Auf Startseite Anzeigen" ma:default="False" ma:internalName="ZeigeAufStartseite">
      <xsd:simpleType>
        <xsd:restriction base="dms:Boolean"/>
      </xsd:simpleType>
    </xsd:element>
    <xsd:element name="BAGueltigBis" ma:index="21" ma:displayName="Gültig bis" ma:format="DateOnly" ma:internalName="BAGueltigBis">
      <xsd:simpleType>
        <xsd:restriction base="dms:DateTime"/>
      </xsd:simpleType>
    </xsd:element>
    <xsd:element name="Archiviert" ma:index="22" nillable="true" ma:displayName="Archiviert" ma:default="False" ma:hidden="true" ma:internalName="Archiviert">
      <xsd:simpleType>
        <xsd:restriction base="dms:Boolean"/>
      </xsd:simpleType>
    </xsd:element>
    <xsd:element name="BARollenTaxHTField0" ma:index="23" nillable="true" ma:taxonomy="true" ma:internalName="BARollenTaxHTField0" ma:taxonomyFieldName="BARollen" ma:displayName="BA Rollen" ma:fieldId="{32915c7e-c17e-42b4-81f1-869991fbf5a0}" ma:taxonomyMulti="true" ma:sspId="6ce76478-e3d2-4498-b46a-8f9b639766fc" ma:termSetId="b304e69f-436d-4669-95d2-e0f04c3cad51" ma:anchorId="00000000-0000-0000-0000-000000000000" ma:open="true" ma:isKeyword="false">
      <xsd:complexType>
        <xsd:sequence>
          <xsd:element ref="pc:Terms" minOccurs="0" maxOccurs="1"/>
        </xsd:sequence>
      </xsd:complexType>
    </xsd:element>
    <xsd:element name="FachverfahrenTaxHTField0" ma:index="25" nillable="true" ma:taxonomy="true" ma:internalName="FachverfahrenTaxHTField0" ma:taxonomyFieldName="Fachverfahren" ma:displayName="Fachverfahren" ma:fieldId="{bc90efdb-441f-46f1-8bfb-b95e36d75339}" ma:taxonomyMulti="true" ma:sspId="6ce76478-e3d2-4498-b46a-8f9b639766fc" ma:termSetId="579b4976-902d-437e-a846-564da8fca8fe" ma:anchorId="00000000-0000-0000-0000-000000000000" ma:open="true" ma:isKeyword="false">
      <xsd:complexType>
        <xsd:sequence>
          <xsd:element ref="pc:Terms" minOccurs="0" maxOccurs="1"/>
        </xsd:sequence>
      </xsd:complexType>
    </xsd:element>
    <xsd:element name="AlleLeser" ma:index="27" nillable="true" ma:displayName="Alle Leser" ma:default="1" ma:description="Rollenunabhängige Information (Alle Leser)" ma:internalName="AlleLeser">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Geplantes Startdatum" ma:description="Geplantes Startdatum ist eine Websitespalte, die über das Feature zum Veröffentlichen erstellt wird. Es wird zur Angabe des Datums und der Uhrzeit verwendet, wann diese Seite Besuchern zum ersten Mal angezeigt wird." ma:internalName="PublishingStartDate">
      <xsd:simpleType>
        <xsd:restriction base="dms:Unknown"/>
      </xsd:simpleType>
    </xsd:element>
    <xsd:element name="_dlc_ExpireDate" ma:index="28" nillable="true" ma:displayName="Ablaufdatum" ma:description="" ma:hidden="true" ma:indexed="true" ma:internalName="_dlc_ExpireDate" ma:readOnly="true">
      <xsd:simpleType>
        <xsd:restriction base="dms:DateTime"/>
      </xsd:simpleType>
    </xsd:element>
    <xsd:element name="_dlc_Exempt" ma:index="29" nillable="true" ma:displayName="Von der Richtlinie ausgenommen" ma:hidden="true" ma:internalName="_dlc_Exempt" ma:readOnly="true">
      <xsd:simpleType>
        <xsd:restriction base="dms:Unknown"/>
      </xsd:simpleType>
    </xsd:element>
    <xsd:element name="_dlc_ExpireDateSaved" ma:index="30" nillable="true" ma:displayName="Ursprüngliches Ablaufdatum" ma:hidden="true" ma:internalName="_dlc_ExpireDateSaved"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axOccurs="1" ma:index="6"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Version=16.0.0.0,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Version=16.0.0.0,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048EEBC6-7C40-446A-934D-C76B6E15EBC8}">
  <ds:schemaRefs>
    <ds:schemaRef ds:uri="office.server.policy"/>
  </ds:schemaRefs>
</ds:datastoreItem>
</file>

<file path=customXml/itemProps2.xml><?xml version="1.0" encoding="utf-8"?>
<ds:datastoreItem xmlns:ds="http://schemas.openxmlformats.org/officeDocument/2006/customXml" ds:itemID="{2C89BB1D-964D-4994-B817-780ACC675D4D}">
  <ds:schemaRefs>
    <ds:schemaRef ds:uri="http://purl.org/dc/term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schemas.microsoft.com/sharepoint/v3"/>
    <ds:schemaRef ds:uri="326e7e15-26a6-4681-83db-7f2bb92fcb21"/>
    <ds:schemaRef ds:uri="http://www.w3.org/XML/1998/namespace"/>
  </ds:schemaRefs>
</ds:datastoreItem>
</file>

<file path=customXml/itemProps3.xml><?xml version="1.0" encoding="utf-8"?>
<ds:datastoreItem xmlns:ds="http://schemas.openxmlformats.org/officeDocument/2006/customXml" ds:itemID="{C3B8FE9E-1A66-46B9-83D0-3423FAD6AA40}">
  <ds:schemaRefs>
    <ds:schemaRef ds:uri="http://schemas.microsoft.com/sharepoint/v3/contenttype/forms"/>
  </ds:schemaRefs>
</ds:datastoreItem>
</file>

<file path=customXml/itemProps4.xml><?xml version="1.0" encoding="utf-8"?>
<ds:datastoreItem xmlns:ds="http://schemas.openxmlformats.org/officeDocument/2006/customXml" ds:itemID="{591483FB-5829-471E-8916-EB365EF4F5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6e7e15-26a6-4681-83db-7f2bb92fcb21"/>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E5A4A0AA-3630-497C-90B8-F82E8CE9E30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0</TotalTime>
  <Words>645</Words>
  <Application>Microsoft Office PowerPoint</Application>
  <PresentationFormat>Breitbild</PresentationFormat>
  <Paragraphs>29</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Office Theme</vt:lpstr>
      <vt:lpstr>Bürgergeld-Gesetz: Die Regelungsinhalte im SGB II treten im Jahr 2023 zweistufig in Kraft.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Übersicht Inkrafttreten zum Bürgergeld-Gesetz</dc:title>
  <dc:creator>Klöhn Sebastian</dc:creator>
  <cp:lastModifiedBy>Rohwer Monja</cp:lastModifiedBy>
  <cp:revision>230</cp:revision>
  <dcterms:created xsi:type="dcterms:W3CDTF">2022-07-18T08:35:19Z</dcterms:created>
  <dcterms:modified xsi:type="dcterms:W3CDTF">2022-12-29T13:05:47Z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2022-07-07T00:00:00Z</vt:filetime>
  </property>
  <property fmtid="{D5CDD505-2E9C-101B-9397-08002B2CF9AE}" pid="3" name="LastSaved">
    <vt:filetime>2022-07-18T00:00:00Z</vt:filetime>
  </property>
  <property fmtid="{D5CDD505-2E9C-101B-9397-08002B2CF9AE}" pid="4" name="_dlc_policyId">
    <vt:lpwstr>0x0101001CF96C0210194FB2B5E0D8BCB7BAF923|793854149</vt:lpwstr>
  </property>
  <property fmtid="{D5CDD505-2E9C-101B-9397-08002B2CF9AE}" pid="5" name="ContentTypeId">
    <vt:lpwstr>0x0101001CF96C0210194FB2B5E0D8BCB7BAF923009A4023A3F8CD6A4F81183479855291CB</vt:lpwstr>
  </property>
  <property fmtid="{D5CDD505-2E9C-101B-9397-08002B2CF9AE}" pid="6" name="Schlagwort">
    <vt:lpwstr>6597;#Bürgergeld|97bf5588-6987-4937-9493-e1258ff1a23d</vt:lpwstr>
  </property>
  <property fmtid="{D5CDD505-2E9C-101B-9397-08002B2CF9AE}" pid="7" name="BARollen">
    <vt:lpwstr/>
  </property>
  <property fmtid="{D5CDD505-2E9C-101B-9397-08002B2CF9AE}" pid="8" name="FederfuehrendesAktenzeichen">
    <vt:lpwstr>3228;#II-8400 Gesetzes- und Rechtsentwicklung|3819ec5d-9628-43dd-a637-197fadf44d39</vt:lpwstr>
  </property>
  <property fmtid="{D5CDD505-2E9C-101B-9397-08002B2CF9AE}" pid="9" name="Fachverfahren">
    <vt:lpwstr/>
  </property>
  <property fmtid="{D5CDD505-2E9C-101B-9397-08002B2CF9AE}" pid="10" name="RaeumlicherGeltungsbereich">
    <vt:lpwstr>3252;#zentral|b40d445c-72b9-4f7a-ad06-ed34ad857622</vt:lpwstr>
  </property>
  <property fmtid="{D5CDD505-2E9C-101B-9397-08002B2CF9AE}" pid="11" name="MitfuehrendeAktenzeichen">
    <vt:lpwstr/>
  </property>
  <property fmtid="{D5CDD505-2E9C-101B-9397-08002B2CF9AE}" pid="12" name="ItemRetentionFormula">
    <vt:lpwstr>&lt;formula id="Erste Wiedervorlage Ereignis" /&gt;</vt:lpwstr>
  </property>
</Properties>
</file>