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1" r:id="rId3"/>
    <p:sldId id="283" r:id="rId4"/>
    <p:sldId id="258" r:id="rId5"/>
    <p:sldId id="262" r:id="rId6"/>
    <p:sldId id="265" r:id="rId7"/>
    <p:sldId id="309" r:id="rId8"/>
    <p:sldId id="315" r:id="rId9"/>
    <p:sldId id="268" r:id="rId10"/>
    <p:sldId id="269" r:id="rId11"/>
    <p:sldId id="314" r:id="rId12"/>
    <p:sldId id="275" r:id="rId13"/>
    <p:sldId id="306" r:id="rId14"/>
    <p:sldId id="308" r:id="rId15"/>
    <p:sldId id="316" r:id="rId16"/>
    <p:sldId id="281" r:id="rId17"/>
    <p:sldId id="311" r:id="rId18"/>
    <p:sldId id="312" r:id="rId19"/>
    <p:sldId id="301" r:id="rId20"/>
    <p:sldId id="287" r:id="rId21"/>
    <p:sldId id="317" r:id="rId22"/>
    <p:sldId id="288" r:id="rId23"/>
    <p:sldId id="290" r:id="rId24"/>
    <p:sldId id="291" r:id="rId25"/>
    <p:sldId id="296" r:id="rId26"/>
    <p:sldId id="313" r:id="rId2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2F2F2"/>
    <a:srgbClr val="EAEFF7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1" autoAdjust="0"/>
    <p:restoredTop sz="96265" autoAdjust="0"/>
  </p:normalViewPr>
  <p:slideViewPr>
    <p:cSldViewPr snapToGrid="0">
      <p:cViewPr varScale="1">
        <p:scale>
          <a:sx n="85" d="100"/>
          <a:sy n="85" d="100"/>
        </p:scale>
        <p:origin x="114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342" y="102"/>
      </p:cViewPr>
      <p:guideLst/>
    </p:cSldViewPr>
  </p:notesViewPr>
  <p:gridSpacing cx="59999" cy="59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JUPITER\Abteilung\Abt_Z\FB_Z2\K&#228;mmerei\Haushalt%202025%20Landkreis%20Erding\Vorbericht\Exceldateien%20f&#252;r%20Vorbericht\Exceldateien%20f&#252;r%20Vorbericht\Var.%202%20SozialJughilfEntw2025Sachkoste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Entwicklung der Grunderwerbsteuer</a:t>
            </a:r>
          </a:p>
        </c:rich>
      </c:tx>
      <c:layout>
        <c:manualLayout>
          <c:xMode val="edge"/>
          <c:yMode val="edge"/>
          <c:x val="0.35541790609507146"/>
          <c:y val="3.0674963097967183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61"/>
      <c:rotY val="10"/>
      <c:depthPercent val="2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sideWall>
    <c:backWall>
      <c:thickness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5913560804899369E-2"/>
          <c:y val="0.12734586555058997"/>
          <c:w val="0.85968737241178184"/>
          <c:h val="0.74995644463361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numRef>
              <c:f>HGRDEWST!$A$15:$A$29</c:f>
              <c:numCache>
                <c:formatCode>0</c:formatCode>
                <c:ptCount val="1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</c:numCache>
            </c:numRef>
          </c:cat>
          <c:val>
            <c:numRef>
              <c:f>HGRDEWST!$B$14:$B$28</c:f>
              <c:numCache>
                <c:formatCode>#,##0\ "€"</c:formatCode>
                <c:ptCount val="15"/>
                <c:pt idx="0">
                  <c:v>1945525</c:v>
                </c:pt>
                <c:pt idx="1">
                  <c:v>2454731</c:v>
                </c:pt>
                <c:pt idx="2">
                  <c:v>2761277</c:v>
                </c:pt>
                <c:pt idx="3">
                  <c:v>2248671</c:v>
                </c:pt>
                <c:pt idx="4">
                  <c:v>1747233</c:v>
                </c:pt>
                <c:pt idx="5">
                  <c:v>2334367</c:v>
                </c:pt>
                <c:pt idx="6">
                  <c:v>1849525.19</c:v>
                </c:pt>
                <c:pt idx="7">
                  <c:v>2727019</c:v>
                </c:pt>
                <c:pt idx="8">
                  <c:v>2224843.88</c:v>
                </c:pt>
                <c:pt idx="9">
                  <c:v>2894046</c:v>
                </c:pt>
                <c:pt idx="10">
                  <c:v>3483741.46</c:v>
                </c:pt>
                <c:pt idx="11">
                  <c:v>2811038.15</c:v>
                </c:pt>
                <c:pt idx="12">
                  <c:v>3030251.75</c:v>
                </c:pt>
                <c:pt idx="13">
                  <c:v>2006144.31</c:v>
                </c:pt>
                <c:pt idx="14">
                  <c:v>2300000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CC-4138-AF75-6BA63B7E76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50"/>
        <c:shape val="box"/>
        <c:axId val="800859176"/>
        <c:axId val="1"/>
        <c:axId val="0"/>
      </c:bar3DChart>
      <c:catAx>
        <c:axId val="800859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e-DE"/>
                  <a:t>Jahr</a:t>
                </a:r>
              </a:p>
            </c:rich>
          </c:tx>
          <c:layout>
            <c:manualLayout>
              <c:xMode val="edge"/>
              <c:yMode val="edge"/>
              <c:x val="0.529191017789443"/>
              <c:y val="0.9386523520003037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Small Fonts"/>
                <a:ea typeface="Small Fonts"/>
                <a:cs typeface="Small Fonts"/>
              </a:defRPr>
            </a:pPr>
            <a:endParaRPr lang="de-DE"/>
          </a:p>
        </c:txPr>
        <c:crossAx val="1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e-DE"/>
                  <a:t>Euro</a:t>
                </a:r>
              </a:p>
            </c:rich>
          </c:tx>
          <c:layout>
            <c:manualLayout>
              <c:xMode val="edge"/>
              <c:yMode val="edge"/>
              <c:x val="5.5009390492855061E-2"/>
              <c:y val="0.49430612312701422"/>
            </c:manualLayout>
          </c:layout>
          <c:overlay val="0"/>
          <c:spPr>
            <a:noFill/>
            <a:ln w="25400">
              <a:noFill/>
            </a:ln>
          </c:spPr>
        </c:title>
        <c:numFmt formatCode="#,##0\ &quot;€&quot;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800859176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Entwicklung der Schlüsselzuweisung </a:t>
            </a:r>
          </a:p>
        </c:rich>
      </c:tx>
      <c:layout>
        <c:manualLayout>
          <c:xMode val="edge"/>
          <c:yMode val="edge"/>
          <c:x val="0.28542351930779292"/>
          <c:y val="7.1574642126789365E-2"/>
        </c:manualLayout>
      </c:layout>
      <c:overlay val="0"/>
      <c:spPr>
        <a:noFill/>
        <a:ln w="25400">
          <a:noFill/>
        </a:ln>
      </c:spPr>
    </c:title>
    <c:autoTitleDeleted val="0"/>
    <c:view3D>
      <c:rotX val="11"/>
      <c:hPercent val="67"/>
      <c:rotY val="9"/>
      <c:depthPercent val="2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sideWall>
    <c:backWall>
      <c:thickness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9898223731207908E-2"/>
          <c:y val="0.17995931490158823"/>
          <c:w val="0.87207060126658476"/>
          <c:h val="0.75392106661513936"/>
        </c:manualLayout>
      </c:layout>
      <c:bar3DChart>
        <c:barDir val="col"/>
        <c:grouping val="standard"/>
        <c:varyColors val="0"/>
        <c:ser>
          <c:idx val="1"/>
          <c:order val="0"/>
          <c:spPr>
            <a:solidFill>
              <a:schemeClr val="accent1"/>
            </a:solidFill>
          </c:spPr>
          <c:invertIfNegative val="0"/>
          <c:cat>
            <c:numRef>
              <c:f>HGRDEWST!$A$10:$A$19</c:f>
              <c:numCache>
                <c:formatCode>0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HGRDEWST!$A$10:$A$19</c:f>
              <c:numCache>
                <c:formatCode>0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18-4A24-A748-66C6DBADF989}"/>
            </c:ext>
          </c:extLst>
        </c:ser>
        <c:ser>
          <c:idx val="0"/>
          <c:order val="1"/>
          <c:invertIfNegative val="0"/>
          <c:cat>
            <c:numRef>
              <c:f>HGRDEWST!$A$10:$A$19</c:f>
              <c:numCache>
                <c:formatCode>0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HGRDEWST!$B$10:$B$19</c:f>
              <c:numCache>
                <c:formatCode>#,##0</c:formatCode>
                <c:ptCount val="10"/>
                <c:pt idx="0">
                  <c:v>11408636</c:v>
                </c:pt>
                <c:pt idx="1">
                  <c:v>13128212</c:v>
                </c:pt>
                <c:pt idx="2">
                  <c:v>15525732</c:v>
                </c:pt>
                <c:pt idx="3">
                  <c:v>15425916</c:v>
                </c:pt>
                <c:pt idx="4">
                  <c:v>15536256</c:v>
                </c:pt>
                <c:pt idx="5">
                  <c:v>14159996</c:v>
                </c:pt>
                <c:pt idx="6">
                  <c:v>16013756</c:v>
                </c:pt>
                <c:pt idx="7">
                  <c:v>19834400</c:v>
                </c:pt>
                <c:pt idx="8">
                  <c:v>24629852</c:v>
                </c:pt>
                <c:pt idx="9">
                  <c:v>24930000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18-4A24-A748-66C6DBADF9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50"/>
        <c:shape val="box"/>
        <c:axId val="511937456"/>
        <c:axId val="1"/>
        <c:axId val="2"/>
      </c:bar3DChart>
      <c:catAx>
        <c:axId val="5119374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e-DE"/>
                  <a:t>Jahr</a:t>
                </a:r>
              </a:p>
            </c:rich>
          </c:tx>
          <c:layout>
            <c:manualLayout>
              <c:xMode val="edge"/>
              <c:yMode val="edge"/>
              <c:x val="0.47094865435398553"/>
              <c:y val="0.83844731065058586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Small Fonts"/>
                <a:ea typeface="Small Fonts"/>
                <a:cs typeface="Small Fonts"/>
              </a:defRPr>
            </a:pPr>
            <a:endParaRPr lang="de-DE"/>
          </a:p>
        </c:txPr>
        <c:crossAx val="1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/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511937456"/>
        <c:crosses val="autoZero"/>
        <c:crossBetween val="between"/>
      </c:valAx>
      <c:serAx>
        <c:axId val="2"/>
        <c:scaling>
          <c:orientation val="minMax"/>
        </c:scaling>
        <c:delete val="1"/>
        <c:axPos val="b"/>
        <c:majorTickMark val="out"/>
        <c:minorTickMark val="none"/>
        <c:tickLblPos val="nextTo"/>
        <c:crossAx val="1"/>
        <c:crosses val="autoZero"/>
      </c:ser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de-DE" sz="2400" b="1" i="0" baseline="0" dirty="0">
                <a:effectLst/>
              </a:rPr>
              <a:t>Entwicklung Jugendhilfe in </a:t>
            </a:r>
            <a:r>
              <a:rPr lang="de-DE" sz="2400" b="1" i="0" baseline="0" dirty="0" smtClean="0">
                <a:effectLst/>
              </a:rPr>
              <a:t>EUR</a:t>
            </a:r>
          </a:p>
        </c:rich>
      </c:tx>
      <c:layout>
        <c:manualLayout>
          <c:xMode val="edge"/>
          <c:yMode val="edge"/>
          <c:x val="0.21707477164157671"/>
          <c:y val="1.544683600545401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4399323799993209E-2"/>
          <c:y val="9.8762510133020454E-2"/>
          <c:w val="0.91560067620000685"/>
          <c:h val="0.81114160592374374"/>
        </c:manualLayout>
      </c:layout>
      <c:bar3DChart>
        <c:barDir val="col"/>
        <c:grouping val="clustered"/>
        <c:varyColors val="0"/>
        <c:ser>
          <c:idx val="1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5069965152612639E-2"/>
                  <c:y val="-1.1601676975208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49C-4329-907E-C0B4AA23C05E}"/>
                </c:ext>
              </c:extLst>
            </c:dLbl>
            <c:dLbl>
              <c:idx val="1"/>
              <c:layout>
                <c:manualLayout>
                  <c:x val="1.3270843639203014E-2"/>
                  <c:y val="-3.0157922928455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49C-4329-907E-C0B4AA23C05E}"/>
                </c:ext>
              </c:extLst>
            </c:dLbl>
            <c:dLbl>
              <c:idx val="2"/>
              <c:layout>
                <c:manualLayout>
                  <c:x val="4.3057043293178963E-3"/>
                  <c:y val="-1.1601676975208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49C-4329-907E-C0B4AA23C05E}"/>
                </c:ext>
              </c:extLst>
            </c:dLbl>
            <c:dLbl>
              <c:idx val="3"/>
              <c:layout>
                <c:manualLayout>
                  <c:x val="1.3808409280023816E-2"/>
                  <c:y val="-2.4065354534702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49C-4329-907E-C0B4AA23C05E}"/>
                </c:ext>
              </c:extLst>
            </c:dLbl>
            <c:dLbl>
              <c:idx val="4"/>
              <c:layout>
                <c:manualLayout>
                  <c:x val="1.2286339447220079E-2"/>
                  <c:y val="-1.4894316846692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49C-4329-907E-C0B4AA23C05E}"/>
                </c:ext>
              </c:extLst>
            </c:dLbl>
            <c:dLbl>
              <c:idx val="5"/>
              <c:layout>
                <c:manualLayout>
                  <c:x val="4.3056577878942933E-3"/>
                  <c:y val="-3.4371753914138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49C-4329-907E-C0B4AA23C05E}"/>
                </c:ext>
              </c:extLst>
            </c:dLbl>
            <c:dLbl>
              <c:idx val="6"/>
              <c:layout>
                <c:manualLayout>
                  <c:x val="2.3681373811248352E-2"/>
                  <c:y val="-3.86722565840278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9C-4329-907E-C0B4AA23C05E}"/>
                </c:ext>
              </c:extLst>
            </c:dLbl>
            <c:dLbl>
              <c:idx val="7"/>
              <c:layout>
                <c:manualLayout>
                  <c:x val="1.5069965152612639E-2"/>
                  <c:y val="-4.2539482242430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9C-4329-907E-C0B4AA23C05E}"/>
                </c:ext>
              </c:extLst>
            </c:dLbl>
            <c:dLbl>
              <c:idx val="8"/>
              <c:layout>
                <c:manualLayout>
                  <c:x val="4.7362747622496863E-2"/>
                  <c:y val="-1.9336128292013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49C-4329-907E-C0B4AA23C05E}"/>
                </c:ext>
              </c:extLst>
            </c:dLbl>
            <c:dLbl>
              <c:idx val="9"/>
              <c:layout>
                <c:manualLayout>
                  <c:x val="1.2917112987953691E-2"/>
                  <c:y val="-2.8291648497811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49C-4329-907E-C0B4AA23C05E}"/>
                </c:ext>
              </c:extLst>
            </c:dLbl>
            <c:dLbl>
              <c:idx val="10"/>
              <c:layout>
                <c:manualLayout>
                  <c:x val="5.1668451951814603E-2"/>
                  <c:y val="4.09773666812017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9C-4329-907E-C0B4AA23C0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'Grafik Zuschuss JuHi'!$J$38:$O$38</c:f>
              <c:numCache>
                <c:formatCode>General</c:formatCod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</c:numCache>
            </c:numRef>
          </c:cat>
          <c:val>
            <c:numRef>
              <c:f>'Grafik Zuschuss JuHi'!$J$40:$O$40</c:f>
              <c:numCache>
                <c:formatCode>#,##0</c:formatCode>
                <c:ptCount val="6"/>
                <c:pt idx="0">
                  <c:v>21986384.300000001</c:v>
                </c:pt>
                <c:pt idx="1">
                  <c:v>22259028</c:v>
                </c:pt>
                <c:pt idx="2">
                  <c:v>23291506</c:v>
                </c:pt>
                <c:pt idx="3">
                  <c:v>24635520</c:v>
                </c:pt>
                <c:pt idx="4">
                  <c:v>33514260</c:v>
                </c:pt>
                <c:pt idx="5">
                  <c:v>32631900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49C-4329-907E-C0B4AA23C05E}"/>
            </c:ext>
          </c:extLst>
        </c:ser>
        <c:ser>
          <c:idx val="3"/>
          <c:order val="1"/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C49C-4329-907E-C0B4AA23C05E}"/>
              </c:ext>
            </c:extLst>
          </c:dPt>
          <c:cat>
            <c:numRef>
              <c:f>'Grafik Zuschuss JuHi'!$J$38:$O$38</c:f>
              <c:numCache>
                <c:formatCode>General</c:formatCod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</c:numCache>
            </c:numRef>
          </c:cat>
          <c:val>
            <c:numLit>
              <c:formatCode>General</c:formatCode>
              <c:ptCount val="1"/>
              <c:pt idx="0">
                <c:v>2</c:v>
              </c:pt>
            </c:numLit>
          </c:val>
          <c:shape val="coneToMax"/>
          <c:extLst>
            <c:ext xmlns:c15="http://schemas.microsoft.com/office/drawing/2012/chart" uri="{02D57815-91ED-43cb-92C2-25804820EDAC}">
              <c15:filteredSeriesTitle>
                <c15:tx>
                  <c:v>Einnahme</c:v>
                </c15:tx>
              </c15:filteredSeriesTitle>
            </c:ext>
            <c:ext xmlns:c16="http://schemas.microsoft.com/office/drawing/2014/chart" uri="{C3380CC4-5D6E-409C-BE32-E72D297353CC}">
              <c16:uniqueId val="{0000000E-C49C-4329-907E-C0B4AA23C05E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924800441530341E-3"/>
                  <c:y val="-3.8825774822647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C49C-4329-907E-C0B4AA23C05E}"/>
                </c:ext>
              </c:extLst>
            </c:dLbl>
            <c:dLbl>
              <c:idx val="1"/>
              <c:layout>
                <c:manualLayout>
                  <c:x val="7.6463178508712369E-3"/>
                  <c:y val="-3.1345018425197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C49C-4329-907E-C0B4AA23C05E}"/>
                </c:ext>
              </c:extLst>
            </c:dLbl>
            <c:dLbl>
              <c:idx val="2"/>
              <c:layout>
                <c:manualLayout>
                  <c:x val="1.101658515467446E-2"/>
                  <c:y val="-4.0249479964689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C49C-4329-907E-C0B4AA23C05E}"/>
                </c:ext>
              </c:extLst>
            </c:dLbl>
            <c:dLbl>
              <c:idx val="3"/>
              <c:layout>
                <c:manualLayout>
                  <c:x val="1.4308372021072423E-2"/>
                  <c:y val="-2.2630467258906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C49C-4329-907E-C0B4AA23C05E}"/>
                </c:ext>
              </c:extLst>
            </c:dLbl>
            <c:dLbl>
              <c:idx val="4"/>
              <c:layout>
                <c:manualLayout>
                  <c:x val="1.2485472619393678E-2"/>
                  <c:y val="-1.9116658361979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C49C-4329-907E-C0B4AA23C05E}"/>
                </c:ext>
              </c:extLst>
            </c:dLbl>
            <c:dLbl>
              <c:idx val="5"/>
              <c:layout>
                <c:manualLayout>
                  <c:x val="2.330387342040412E-2"/>
                  <c:y val="-1.5365617162792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C49C-4329-907E-C0B4AA23C05E}"/>
                </c:ext>
              </c:extLst>
            </c:dLbl>
            <c:dLbl>
              <c:idx val="6"/>
              <c:layout>
                <c:manualLayout>
                  <c:x val="2.3681373811248432E-2"/>
                  <c:y val="-5.8008384876041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49C-4329-907E-C0B4AA23C05E}"/>
                </c:ext>
              </c:extLst>
            </c:dLbl>
            <c:dLbl>
              <c:idx val="7"/>
              <c:layout>
                <c:manualLayout>
                  <c:x val="2.3681373811248432E-2"/>
                  <c:y val="-1.1601676975208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49C-4329-907E-C0B4AA23C05E}"/>
                </c:ext>
              </c:extLst>
            </c:dLbl>
            <c:dLbl>
              <c:idx val="8"/>
              <c:layout>
                <c:manualLayout>
                  <c:x val="2.7987078140566328E-2"/>
                  <c:y val="-2.707057960881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49C-4329-907E-C0B4AA23C05E}"/>
                </c:ext>
              </c:extLst>
            </c:dLbl>
            <c:dLbl>
              <c:idx val="9"/>
              <c:layout>
                <c:manualLayout>
                  <c:x val="2.3681373811248276E-2"/>
                  <c:y val="-3.4805030925625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49C-4329-907E-C0B4AA23C05E}"/>
                </c:ext>
              </c:extLst>
            </c:dLbl>
            <c:dLbl>
              <c:idx val="10"/>
              <c:layout>
                <c:manualLayout>
                  <c:x val="2.3681373811248432E-2"/>
                  <c:y val="-8.8946190143264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49C-4329-907E-C0B4AA23C0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'Grafik Zuschuss JuHi'!$J$38:$O$38</c:f>
              <c:numCache>
                <c:formatCode>General</c:formatCod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</c:numCache>
            </c:numRef>
          </c:cat>
          <c:val>
            <c:numRef>
              <c:f>'Grafik Zuschuss JuHi'!$J$39:$O$39</c:f>
              <c:numCache>
                <c:formatCode>#,##0</c:formatCode>
                <c:ptCount val="6"/>
                <c:pt idx="0">
                  <c:v>4137955.16</c:v>
                </c:pt>
                <c:pt idx="1">
                  <c:v>4278571</c:v>
                </c:pt>
                <c:pt idx="2">
                  <c:v>3760432</c:v>
                </c:pt>
                <c:pt idx="3">
                  <c:v>4710684</c:v>
                </c:pt>
                <c:pt idx="4">
                  <c:v>7932500</c:v>
                </c:pt>
                <c:pt idx="5">
                  <c:v>7886200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C49C-4329-907E-C0B4AA23C05E}"/>
            </c:ext>
          </c:extLst>
        </c:ser>
        <c:ser>
          <c:idx val="0"/>
          <c:order val="3"/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9679488160220223E-3"/>
                  <c:y val="-1.4871694528230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C49C-4329-907E-C0B4AA23C05E}"/>
                </c:ext>
              </c:extLst>
            </c:dLbl>
            <c:dLbl>
              <c:idx val="1"/>
              <c:layout>
                <c:manualLayout>
                  <c:x val="3.0938858356125997E-3"/>
                  <c:y val="-1.4012894914340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C49C-4329-907E-C0B4AA23C05E}"/>
                </c:ext>
              </c:extLst>
            </c:dLbl>
            <c:dLbl>
              <c:idx val="2"/>
              <c:layout>
                <c:manualLayout>
                  <c:x val="3.8213173267239772E-3"/>
                  <c:y val="-1.8733568666531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C49C-4329-907E-C0B4AA23C05E}"/>
                </c:ext>
              </c:extLst>
            </c:dLbl>
            <c:dLbl>
              <c:idx val="3"/>
              <c:layout>
                <c:manualLayout>
                  <c:x val="8.9190042220762189E-4"/>
                  <c:y val="-8.0149960702562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C49C-4329-907E-C0B4AA23C05E}"/>
                </c:ext>
              </c:extLst>
            </c:dLbl>
            <c:dLbl>
              <c:idx val="4"/>
              <c:layout>
                <c:manualLayout>
                  <c:x val="1.6611220379300017E-3"/>
                  <c:y val="-4.46912033982122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C49C-4329-907E-C0B4AA23C05E}"/>
                </c:ext>
              </c:extLst>
            </c:dLbl>
            <c:dLbl>
              <c:idx val="5"/>
              <c:layout>
                <c:manualLayout>
                  <c:x val="2.1556621227343379E-3"/>
                  <c:y val="-2.74373790002402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C49C-4329-907E-C0B4AA23C0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'Grafik Zuschuss JuHi'!$J$41:$O$41</c:f>
              <c:numCache>
                <c:formatCode>#,##0</c:formatCode>
                <c:ptCount val="6"/>
                <c:pt idx="0">
                  <c:v>17848429.140000001</c:v>
                </c:pt>
                <c:pt idx="1">
                  <c:v>17980457</c:v>
                </c:pt>
                <c:pt idx="2">
                  <c:v>19531074</c:v>
                </c:pt>
                <c:pt idx="3">
                  <c:v>19924836</c:v>
                </c:pt>
                <c:pt idx="4">
                  <c:v>25581760</c:v>
                </c:pt>
                <c:pt idx="5">
                  <c:v>24745700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C49C-4329-907E-C0B4AA23C0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34871704"/>
        <c:axId val="834872688"/>
        <c:axId val="0"/>
      </c:bar3DChart>
      <c:catAx>
        <c:axId val="834871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34872688"/>
        <c:crosses val="autoZero"/>
        <c:auto val="1"/>
        <c:lblAlgn val="ctr"/>
        <c:lblOffset val="100"/>
        <c:noMultiLvlLbl val="0"/>
      </c:catAx>
      <c:valAx>
        <c:axId val="834872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34871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anchor="b" anchorCtr="1"/>
    <a:lstStyle/>
    <a:p>
      <a:pPr>
        <a:defRPr/>
      </a:pPr>
      <a:endParaRPr lang="de-DE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Krankenhausumlage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'2024'!$A$3</c:f>
              <c:strCache>
                <c:ptCount val="1"/>
                <c:pt idx="0">
                  <c:v>Jahr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'2024'!$A$15:$A$24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'2024'!$A$15:$A$24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5F-4A6E-A370-2E9017D8308A}"/>
            </c:ext>
          </c:extLst>
        </c:ser>
        <c:ser>
          <c:idx val="1"/>
          <c:order val="1"/>
          <c:tx>
            <c:strRef>
              <c:f>'2024'!$B$3</c:f>
              <c:strCache>
                <c:ptCount val="1"/>
                <c:pt idx="0">
                  <c:v>Krankenhausumlage €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'2024'!$A$15:$A$24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'2024'!$B$15:$B$24</c:f>
              <c:numCache>
                <c:formatCode>#,##0</c:formatCode>
                <c:ptCount val="10"/>
                <c:pt idx="0">
                  <c:v>2495586</c:v>
                </c:pt>
                <c:pt idx="1">
                  <c:v>2569136</c:v>
                </c:pt>
                <c:pt idx="2">
                  <c:v>3211400</c:v>
                </c:pt>
                <c:pt idx="3">
                  <c:v>3700000</c:v>
                </c:pt>
                <c:pt idx="4">
                  <c:v>3907000</c:v>
                </c:pt>
                <c:pt idx="5">
                  <c:v>3431200</c:v>
                </c:pt>
                <c:pt idx="6">
                  <c:v>3280600</c:v>
                </c:pt>
                <c:pt idx="7">
                  <c:v>3157119</c:v>
                </c:pt>
                <c:pt idx="8">
                  <c:v>4045077</c:v>
                </c:pt>
                <c:pt idx="9">
                  <c:v>4067900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5F-4A6E-A370-2E9017D830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38698408"/>
        <c:axId val="1"/>
        <c:axId val="0"/>
      </c:bar3DChart>
      <c:catAx>
        <c:axId val="438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\ \€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386984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0.25006</cdr:x>
      <cdr:y>0.95216</cdr:y>
    </cdr:from>
    <cdr:to>
      <cdr:x>0.76489</cdr:x>
      <cdr:y>1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2194986" y="6593417"/>
          <a:ext cx="4519082" cy="3312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de-DE" sz="1100"/>
        </a:p>
      </cdr:txBody>
    </cdr:sp>
  </cdr:relSizeAnchor>
  <cdr:relSizeAnchor xmlns:cdr="http://schemas.openxmlformats.org/drawingml/2006/chartDrawing">
    <cdr:from>
      <cdr:x>0.24885</cdr:x>
      <cdr:y>0.86795</cdr:y>
    </cdr:from>
    <cdr:to>
      <cdr:x>0.76127</cdr:x>
      <cdr:y>1</cdr:y>
    </cdr:to>
    <cdr:sp macro="" textlink="">
      <cdr:nvSpPr>
        <cdr:cNvPr id="3" name="Textfeld 2"/>
        <cdr:cNvSpPr txBox="1"/>
      </cdr:nvSpPr>
      <cdr:spPr>
        <a:xfrm xmlns:a="http://schemas.openxmlformats.org/drawingml/2006/main">
          <a:off x="2184402" y="6010275"/>
          <a:ext cx="449791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de-DE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294" y="4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F71D4F5F-1E7B-4334-A9AD-71C91CB5A52D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1589A28F-035C-4E50-979B-12B1ED43A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08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8057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9" y="2"/>
            <a:ext cx="2945659" cy="498057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06897AA1-5709-40B6-BF36-800D53127CCE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62" tIns="47781" rIns="95562" bIns="47781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6" y="9428588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9" y="9428588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3BB4EE00-4E9E-42B4-9D99-0DAA54BE57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8785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56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800" dirty="0" smtClean="0"/>
              <a:t>Stellenplan 2024:</a:t>
            </a:r>
          </a:p>
          <a:p>
            <a:r>
              <a:rPr lang="de-DE" sz="1800" dirty="0" smtClean="0"/>
              <a:t>Beamte: 54,15 VZÄ Stellen</a:t>
            </a:r>
          </a:p>
          <a:p>
            <a:r>
              <a:rPr lang="de-DE" sz="1800" dirty="0" smtClean="0"/>
              <a:t>Beschäftigte:</a:t>
            </a:r>
            <a:r>
              <a:rPr lang="de-DE" sz="1800" baseline="0" dirty="0" smtClean="0"/>
              <a:t> 440,55 VZÄ Stellen, davon 59,08 VZÄ Stellen Sozial- und Erziehungsdienst</a:t>
            </a:r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11503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000" dirty="0" smtClean="0"/>
              <a:t>EPL</a:t>
            </a:r>
            <a:r>
              <a:rPr lang="de-DE" sz="2000" baseline="0" dirty="0" smtClean="0"/>
              <a:t> 2 – nur </a:t>
            </a:r>
            <a:r>
              <a:rPr lang="de-DE" sz="2000" baseline="0" dirty="0" err="1" smtClean="0"/>
              <a:t>VwH</a:t>
            </a:r>
            <a:r>
              <a:rPr lang="de-DE" sz="2000" baseline="0" dirty="0" smtClean="0"/>
              <a:t> 5010</a:t>
            </a:r>
          </a:p>
          <a:p>
            <a:r>
              <a:rPr lang="de-DE" sz="2000" dirty="0" smtClean="0"/>
              <a:t>z.B. 2201 HTR:</a:t>
            </a:r>
            <a:r>
              <a:rPr lang="de-DE" sz="2000" baseline="0" dirty="0" smtClean="0"/>
              <a:t> in großer Turnhalle ist neuer Boden einzuziehen = 300.000 Euro</a:t>
            </a:r>
          </a:p>
          <a:p>
            <a:r>
              <a:rPr lang="de-DE" sz="2000" baseline="0" dirty="0" smtClean="0"/>
              <a:t>       2202 Realschule Taufkirchen: Umrüsten der Klassenzimmer im Hauptgebäude auf LED mit Beleuchtungssteuerung = 400.000 Euro</a:t>
            </a:r>
          </a:p>
          <a:p>
            <a:r>
              <a:rPr lang="de-DE" sz="2000" baseline="0" dirty="0" smtClean="0"/>
              <a:t>       2411 Berufsschule ED: Reparatur der </a:t>
            </a:r>
            <a:r>
              <a:rPr lang="de-DE" sz="2000" baseline="0" dirty="0" err="1" smtClean="0"/>
              <a:t>Späneabsaugung</a:t>
            </a:r>
            <a:r>
              <a:rPr lang="de-DE" sz="2000" baseline="0" dirty="0" smtClean="0"/>
              <a:t> für Zimmerer- und Schreinerwerkstätten = 300.000 Euro</a:t>
            </a:r>
          </a:p>
          <a:p>
            <a:r>
              <a:rPr lang="de-DE" sz="2000" baseline="0" dirty="0" smtClean="0"/>
              <a:t>       2601/2651 FOS BOS: Umrüsten auf neues Bussystem, da altes Bussystem nicht mehr hergestellt wird = 150.000 Euro</a:t>
            </a:r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40568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77193"/>
            <a:ext cx="5438140" cy="4440947"/>
          </a:xfrm>
        </p:spPr>
        <p:txBody>
          <a:bodyPr/>
          <a:lstStyle/>
          <a:p>
            <a:r>
              <a:rPr lang="de-DE" sz="1600" dirty="0" smtClean="0"/>
              <a:t>Einnahmen/Ausgaben Jugendhilfe gesamt</a:t>
            </a:r>
            <a:r>
              <a:rPr lang="de-DE" sz="1600" baseline="0" dirty="0" smtClean="0"/>
              <a:t> im Vergleich 2024/2025 fast gleichbleibend, daher Zuschussbedarf verringert bei Betrachtung 2024/2025  von 25.581.760 € auf 24.745.700 € minus 836.060 € gesamt; Ansatzanpassungen:</a:t>
            </a:r>
          </a:p>
          <a:p>
            <a:endParaRPr lang="de-DE" sz="1600" baseline="0" dirty="0" smtClean="0"/>
          </a:p>
          <a:p>
            <a:r>
              <a:rPr lang="de-DE" sz="1600" baseline="0" dirty="0" smtClean="0"/>
              <a:t>z.B. bei HH-Stelle 4557.7701 Heimerziehung von 6,4 Mio. Euro auf 5,9 Mio. Euro = Reduktion um 500.000 Euro, da Hochrechnung RE 24 = 5,3 Mio. Euro und somit Differenz zu Ansatz 24 von 1,1 Mio. Euro zzgl. 600.000 Euro auf 5,9 Mio. Euro für ausstehende Tagessatzsteigerungen</a:t>
            </a:r>
          </a:p>
          <a:p>
            <a:endParaRPr lang="de-DE" sz="1600" baseline="0" dirty="0" smtClean="0"/>
          </a:p>
          <a:p>
            <a:r>
              <a:rPr lang="de-DE" sz="1600" baseline="0" dirty="0" smtClean="0"/>
              <a:t>z.B. 4560.7701 Eingliederungshilfe für seelisch behinderte Kinder und Jugendliche: Von 3,3 Mio. Euro auf 2,6 Mio. Euro, da Hochrechnung RE 24 auf 2 Mio. Euro plus Zuschlag für noch ausstehende </a:t>
            </a:r>
            <a:r>
              <a:rPr lang="de-DE" sz="1600" baseline="0" dirty="0" err="1" smtClean="0"/>
              <a:t>Schiedssteleln</a:t>
            </a:r>
            <a:r>
              <a:rPr lang="de-DE" sz="1600" baseline="0" dirty="0" smtClean="0"/>
              <a:t> urteile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76726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800" dirty="0" smtClean="0"/>
              <a:t>Jugendhilfe</a:t>
            </a:r>
            <a:r>
              <a:rPr lang="de-DE" sz="1800" baseline="0" dirty="0" smtClean="0"/>
              <a:t> plus Sozialhilfe und Asyl= Einzelplan 4 Soziales (ohne Bezirksumlage)</a:t>
            </a:r>
          </a:p>
          <a:p>
            <a:r>
              <a:rPr lang="de-DE" sz="1800" baseline="0" dirty="0" smtClean="0"/>
              <a:t>=geringe Steigerung Zuschussbedarf; 0,78 %</a:t>
            </a:r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65942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800" baseline="0" dirty="0" smtClean="0"/>
              <a:t>Steigerung Ausgaben 2025  beinhaltet 6 Mio. Erhöhung Bezirksumlage! </a:t>
            </a:r>
            <a:r>
              <a:rPr lang="de-DE" sz="1800" dirty="0" smtClean="0"/>
              <a:t>Prozentangabe zu Ausgaben Soz. Sicherung im Verhältnis zu Gesamtverwaltungshaushalt erst nach Bekanntgabe Umfang Ausgabe</a:t>
            </a:r>
            <a:r>
              <a:rPr lang="de-DE" sz="1800" baseline="0" dirty="0" smtClean="0"/>
              <a:t> </a:t>
            </a:r>
            <a:r>
              <a:rPr lang="de-DE" sz="1800" baseline="0" dirty="0" err="1" smtClean="0"/>
              <a:t>VwH</a:t>
            </a:r>
            <a:r>
              <a:rPr lang="de-DE" sz="1800" baseline="0" dirty="0" smtClean="0"/>
              <a:t>;!</a:t>
            </a:r>
          </a:p>
          <a:p>
            <a:r>
              <a:rPr lang="de-DE" sz="1800" baseline="0" dirty="0" smtClean="0"/>
              <a:t>Ausgaben 2024 im Verhältnis zu </a:t>
            </a:r>
            <a:r>
              <a:rPr lang="de-DE" sz="1800" baseline="0" dirty="0" err="1" smtClean="0"/>
              <a:t>VwHH</a:t>
            </a:r>
            <a:r>
              <a:rPr lang="de-DE" sz="1800" baseline="0" dirty="0" smtClean="0"/>
              <a:t> Ausgaben 2024 = 47,69 %</a:t>
            </a:r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122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400" dirty="0" smtClean="0"/>
              <a:t>Änderungen </a:t>
            </a:r>
            <a:r>
              <a:rPr lang="de-DE" sz="1400" dirty="0" err="1" smtClean="0"/>
              <a:t>ggü</a:t>
            </a:r>
            <a:r>
              <a:rPr lang="de-DE" sz="1400" dirty="0" smtClean="0"/>
              <a:t>. 2024:</a:t>
            </a:r>
          </a:p>
          <a:p>
            <a:endParaRPr lang="de-DE" sz="1400" dirty="0"/>
          </a:p>
          <a:p>
            <a:r>
              <a:rPr lang="de-DE" sz="1400" dirty="0" smtClean="0"/>
              <a:t>Der Ansatz für die Investitionsförderung der Krankenhäuser bleibt unverändert bei 800 Mio. €. Davon tragen 50 % Freistaat Bayern und 50 % Kommunen (Landkreise und kreisfreie Städte).</a:t>
            </a:r>
          </a:p>
          <a:p>
            <a:r>
              <a:rPr lang="de-DE" sz="1400" dirty="0" smtClean="0"/>
              <a:t>Der Kommunalanteil der Krankenhausumlage 2025 vermindert sich abrechnungsbedingt um 5,1 Mio. Euro (Spitzabrechnung Vorjahr) auf 407,2 Mio. Euro </a:t>
            </a:r>
            <a:r>
              <a:rPr lang="de-DE" sz="1400" dirty="0" err="1" smtClean="0"/>
              <a:t>ggü</a:t>
            </a:r>
            <a:r>
              <a:rPr lang="de-DE" sz="1400" dirty="0" smtClean="0"/>
              <a:t>. 412,25 Mio. Euro (2024)</a:t>
            </a:r>
          </a:p>
          <a:p>
            <a:r>
              <a:rPr lang="de-DE" sz="1400" dirty="0" smtClean="0"/>
              <a:t>Davon 50 % Berechnung nach Umlagekraft und 50 % Berechnung nach Einwohner:</a:t>
            </a:r>
          </a:p>
          <a:p>
            <a:pPr marL="228600" indent="-228600">
              <a:buAutoNum type="alphaLcParenR"/>
            </a:pPr>
            <a:r>
              <a:rPr lang="de-DE" sz="1400" dirty="0" smtClean="0"/>
              <a:t>Berechnung nach Umlagekraft ergibt + 45.000 Euro wegen höherer Umlagekraft </a:t>
            </a:r>
            <a:r>
              <a:rPr lang="de-DE" sz="1400" dirty="0" err="1" smtClean="0"/>
              <a:t>ggü</a:t>
            </a:r>
            <a:r>
              <a:rPr lang="de-DE" sz="1400" dirty="0" smtClean="0"/>
              <a:t>. 2024, trotz Verringerung Kommunalanteil </a:t>
            </a:r>
            <a:r>
              <a:rPr lang="de-DE" sz="1400" dirty="0" err="1" smtClean="0"/>
              <a:t>ggü</a:t>
            </a:r>
            <a:r>
              <a:rPr lang="de-DE" sz="1400" dirty="0" smtClean="0"/>
              <a:t>. Vorjahr um ca. 1 %.</a:t>
            </a:r>
          </a:p>
          <a:p>
            <a:r>
              <a:rPr lang="de-DE" sz="1400" dirty="0" smtClean="0"/>
              <a:t>b) Berechnung nach Einwohnerzahl ergibt -24.000 Euro</a:t>
            </a:r>
          </a:p>
          <a:p>
            <a:r>
              <a:rPr lang="de-DE" sz="1400" dirty="0" smtClean="0"/>
              <a:t>Da die Einwohner von Landkreis im Verhältnis zum gesamten Freistaat von 31.12.2023 </a:t>
            </a:r>
            <a:r>
              <a:rPr lang="de-DE" sz="1400" dirty="0" err="1" smtClean="0"/>
              <a:t>ggü</a:t>
            </a:r>
            <a:r>
              <a:rPr lang="de-DE" sz="1400" dirty="0" smtClean="0"/>
              <a:t>. 31.12.2022 gleich geblieben sind, sich jedoch der Kommunalanteil </a:t>
            </a:r>
            <a:r>
              <a:rPr lang="de-DE" sz="1400" dirty="0" err="1" smtClean="0"/>
              <a:t>ggü</a:t>
            </a:r>
            <a:r>
              <a:rPr lang="de-DE" sz="1400" dirty="0" smtClean="0"/>
              <a:t>. dem Vorjahr um ca. 1 % verringert hat.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9778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591050"/>
            <a:ext cx="5438140" cy="3908614"/>
          </a:xfrm>
        </p:spPr>
        <p:txBody>
          <a:bodyPr/>
          <a:lstStyle/>
          <a:p>
            <a:r>
              <a:rPr lang="de-DE" dirty="0" smtClean="0"/>
              <a:t>In 2024 war noch eine Durchlaufposition</a:t>
            </a:r>
            <a:r>
              <a:rPr lang="de-DE" baseline="0" dirty="0" smtClean="0"/>
              <a:t> bei Einnahmen und Ausgaben von 850.000 Euro bzgl. § 45a-Mittel zur Weitergabe an die Verkehrsunternehmen veranschlagt, welche jetzt direkt an den MVV ausbezahlt </a:t>
            </a:r>
            <a:r>
              <a:rPr lang="de-DE" baseline="0" dirty="0" err="1" smtClean="0"/>
              <a:t>werden.</a:t>
            </a:r>
            <a:r>
              <a:rPr lang="de-DE" dirty="0" err="1" smtClean="0"/>
              <a:t>Dieser</a:t>
            </a:r>
            <a:r>
              <a:rPr lang="de-DE" baseline="0" dirty="0" smtClean="0"/>
              <a:t> Finanzrahmen des MVV stellt erste vorsichtige Schätzung zu diesem Zeitpunkt dar. Im letzten Jahr wurde dieser Betrag dann nochmal um 800.000 Euro reduziert.</a:t>
            </a:r>
          </a:p>
          <a:p>
            <a:r>
              <a:rPr lang="de-DE" baseline="0" dirty="0" smtClean="0"/>
              <a:t>Allgemeine Kostensteigerungen: </a:t>
            </a:r>
          </a:p>
          <a:p>
            <a:pPr marL="228600" indent="-228600">
              <a:buAutoNum type="arabicPeriod"/>
            </a:pPr>
            <a:r>
              <a:rPr lang="de-DE" baseline="0" dirty="0" smtClean="0"/>
              <a:t>Kraftstoffpreis: 1,17 €/Liter (2015) auf 1,80 €/Liter (2024) = Prozentuale Steigerung + 55 %</a:t>
            </a:r>
          </a:p>
          <a:p>
            <a:pPr marL="228600" indent="-228600">
              <a:buAutoNum type="arabicPeriod"/>
            </a:pPr>
            <a:r>
              <a:rPr lang="de-DE" baseline="0" dirty="0" smtClean="0"/>
              <a:t>Anschaffungskosten Neufahrzeug 12-Meter-Bus: 200.000 € (2015) auf 300.000 € (2024) = Prozentuale Steigerung + 50 %</a:t>
            </a:r>
          </a:p>
          <a:p>
            <a:pPr marL="228600" indent="-228600">
              <a:buAutoNum type="arabicPeriod"/>
            </a:pPr>
            <a:r>
              <a:rPr lang="de-DE" baseline="0" dirty="0" smtClean="0"/>
              <a:t>Personalkosten: Stundenlohn: 20,15 € (2015) auf 35,50 € (2024) = Prozentuale Steigerung von 75 % (</a:t>
            </a:r>
          </a:p>
          <a:p>
            <a:r>
              <a:rPr lang="de-DE" sz="1100" baseline="0" dirty="0" err="1" smtClean="0"/>
              <a:t>Stadverkehr</a:t>
            </a:r>
            <a:r>
              <a:rPr lang="de-DE" sz="1100" baseline="0" dirty="0" smtClean="0"/>
              <a:t> Linien 522 – 528: Kostensteigerung durch komplette Elektrifizierung, Stadt Erding erstattet die Kosten an uns</a:t>
            </a:r>
          </a:p>
          <a:p>
            <a:r>
              <a:rPr lang="de-DE" sz="1100" baseline="0" dirty="0" smtClean="0"/>
              <a:t>Linie 445 (EBE-ED): Ausweitung auf 40-Minuten-Takt von Mo-Fr und 2-Stunden-Takt samstags; Integrierung der Larcher Schulbuslinie</a:t>
            </a:r>
          </a:p>
          <a:p>
            <a:r>
              <a:rPr lang="de-DE" sz="1100" baseline="0" dirty="0" smtClean="0"/>
              <a:t>Linie 502 (Wartenberg-</a:t>
            </a:r>
            <a:r>
              <a:rPr lang="de-DE" sz="1100" baseline="0" dirty="0" err="1" smtClean="0"/>
              <a:t>Langenpreising</a:t>
            </a:r>
            <a:r>
              <a:rPr lang="de-DE" sz="1100" baseline="0" dirty="0" smtClean="0"/>
              <a:t>-Berglern-Erding): keine Ausweitung zum bisherigen Fahrplan</a:t>
            </a:r>
          </a:p>
          <a:p>
            <a:r>
              <a:rPr lang="de-DE" sz="1100" baseline="0" dirty="0" smtClean="0"/>
              <a:t>Linie 512 (ED-Oberding/Schwaig-Flughafen): Mo – Fr = 20 Minuten-Takt, samstags = 40-Minuten-Takt</a:t>
            </a:r>
          </a:p>
          <a:p>
            <a:r>
              <a:rPr lang="de-DE" sz="1100" baseline="0" dirty="0" smtClean="0"/>
              <a:t>Linie 561: Verbindung am Samstag wurde komplett gestrichen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0342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800" dirty="0" smtClean="0"/>
              <a:t>Zu  ED 05: 950.000</a:t>
            </a:r>
            <a:r>
              <a:rPr lang="de-DE" sz="1800" baseline="0" dirty="0" smtClean="0"/>
              <a:t> Euro der Zuwendungen aus Erstattung durch die Deutsche Bahn und 1.288.000 Euro = hälftiger Zuschuss des Freistaats für bereits in Vorjahren getätigte Ausgaben, andere 50 % erhält </a:t>
            </a:r>
            <a:r>
              <a:rPr lang="de-DE" sz="1800" baseline="0" dirty="0" err="1" smtClean="0"/>
              <a:t>Gde</a:t>
            </a:r>
            <a:r>
              <a:rPr lang="de-DE" sz="1800" baseline="0" dirty="0" smtClean="0"/>
              <a:t>. Oberding.</a:t>
            </a:r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15743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2345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283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94951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400" b="1" dirty="0" smtClean="0"/>
              <a:t>Ordentliche Tilgungen in 2024:</a:t>
            </a:r>
          </a:p>
          <a:p>
            <a:endParaRPr lang="de-DE" sz="1400" dirty="0"/>
          </a:p>
          <a:p>
            <a:r>
              <a:rPr lang="de-DE" sz="1400" dirty="0"/>
              <a:t>Innere Darlehen: 1.180.000 </a:t>
            </a:r>
            <a:endParaRPr lang="de-DE" sz="1400" dirty="0" smtClean="0"/>
          </a:p>
          <a:p>
            <a:r>
              <a:rPr lang="de-DE" sz="1400" dirty="0" smtClean="0"/>
              <a:t>Sparkassendarlehen</a:t>
            </a:r>
            <a:r>
              <a:rPr lang="de-DE" sz="1400" dirty="0"/>
              <a:t>: 459.300 </a:t>
            </a:r>
            <a:endParaRPr lang="de-DE" sz="1400" dirty="0" smtClean="0"/>
          </a:p>
          <a:p>
            <a:r>
              <a:rPr lang="de-DE" sz="1400" dirty="0" smtClean="0"/>
              <a:t>Bayern </a:t>
            </a:r>
            <a:r>
              <a:rPr lang="de-DE" sz="1400" dirty="0" err="1"/>
              <a:t>Labo</a:t>
            </a:r>
            <a:r>
              <a:rPr lang="de-DE" sz="1400" dirty="0"/>
              <a:t> 8.100 </a:t>
            </a:r>
            <a:r>
              <a:rPr lang="de-DE" sz="1400" dirty="0" smtClean="0"/>
              <a:t>Darlehen</a:t>
            </a:r>
          </a:p>
          <a:p>
            <a:r>
              <a:rPr lang="de-DE" sz="1400" dirty="0" smtClean="0"/>
              <a:t> </a:t>
            </a:r>
            <a:r>
              <a:rPr lang="de-DE" sz="1400" dirty="0"/>
              <a:t>aus 2024 2.380.000 </a:t>
            </a:r>
            <a:endParaRPr lang="de-DE" sz="1400" dirty="0" smtClean="0"/>
          </a:p>
          <a:p>
            <a:r>
              <a:rPr lang="de-DE" sz="1400" dirty="0" smtClean="0"/>
              <a:t>Tilgungen </a:t>
            </a:r>
            <a:r>
              <a:rPr lang="de-DE" sz="1400" dirty="0"/>
              <a:t>für kreditähnliche Rechtsgeschäfte: </a:t>
            </a:r>
            <a:endParaRPr lang="de-DE" sz="1400" dirty="0" smtClean="0"/>
          </a:p>
          <a:p>
            <a:r>
              <a:rPr lang="de-DE" sz="1400" dirty="0" smtClean="0"/>
              <a:t>Hessische </a:t>
            </a:r>
            <a:r>
              <a:rPr lang="de-DE" sz="1400" dirty="0"/>
              <a:t>Landesbank: 462.000,00 </a:t>
            </a:r>
            <a:endParaRPr lang="de-DE" sz="1400" dirty="0" smtClean="0"/>
          </a:p>
          <a:p>
            <a:r>
              <a:rPr lang="de-DE" sz="1400" u="sng" dirty="0" smtClean="0"/>
              <a:t>Uni-Kredit-Bank</a:t>
            </a:r>
            <a:r>
              <a:rPr lang="de-DE" sz="1400" u="sng" dirty="0"/>
              <a:t>: 111.200,00 </a:t>
            </a:r>
            <a:endParaRPr lang="de-DE" sz="1400" u="sng" dirty="0" smtClean="0"/>
          </a:p>
          <a:p>
            <a:r>
              <a:rPr lang="de-DE" sz="1400" dirty="0" smtClean="0"/>
              <a:t>Summe: 4.600.600,00 </a:t>
            </a:r>
          </a:p>
          <a:p>
            <a:endParaRPr lang="de-DE" sz="1400" dirty="0"/>
          </a:p>
          <a:p>
            <a:r>
              <a:rPr lang="de-DE" sz="1400" b="1" dirty="0" smtClean="0"/>
              <a:t>Ordentliche Tilgungen in 2025:</a:t>
            </a:r>
          </a:p>
          <a:p>
            <a:r>
              <a:rPr lang="de-DE" sz="1400" dirty="0" smtClean="0"/>
              <a:t>Sparkassendarlehen</a:t>
            </a:r>
            <a:r>
              <a:rPr lang="de-DE" sz="1400" dirty="0"/>
              <a:t>: </a:t>
            </a:r>
            <a:r>
              <a:rPr lang="de-DE" sz="1400" dirty="0" smtClean="0"/>
              <a:t>463.900 </a:t>
            </a:r>
            <a:endParaRPr lang="de-DE" sz="1400" dirty="0"/>
          </a:p>
          <a:p>
            <a:r>
              <a:rPr lang="de-DE" sz="1400" dirty="0"/>
              <a:t>Bayern </a:t>
            </a:r>
            <a:r>
              <a:rPr lang="de-DE" sz="1400" dirty="0" err="1"/>
              <a:t>Labo</a:t>
            </a:r>
            <a:r>
              <a:rPr lang="de-DE" sz="1400" dirty="0"/>
              <a:t> 8.100 Darlehen</a:t>
            </a:r>
          </a:p>
          <a:p>
            <a:r>
              <a:rPr lang="de-DE" sz="1400" dirty="0"/>
              <a:t> aus </a:t>
            </a:r>
            <a:r>
              <a:rPr lang="de-DE" sz="1400" dirty="0" smtClean="0"/>
              <a:t>2024: 1,5 Mio. Euro = 30 Mio. Euro /10 Jahre /2 Jahreshälfte = 1,5 Mio. Euro. </a:t>
            </a:r>
            <a:endParaRPr lang="de-DE" sz="1400" dirty="0"/>
          </a:p>
          <a:p>
            <a:r>
              <a:rPr lang="de-DE" sz="1400" dirty="0"/>
              <a:t>Tilgungen für kreditähnliche Rechtsgeschäfte: </a:t>
            </a:r>
          </a:p>
          <a:p>
            <a:r>
              <a:rPr lang="de-DE" sz="1400" dirty="0"/>
              <a:t>Hessische Landesbank: </a:t>
            </a:r>
            <a:r>
              <a:rPr lang="de-DE" sz="1400" dirty="0" smtClean="0"/>
              <a:t>469.500,00 </a:t>
            </a:r>
            <a:endParaRPr lang="de-DE" sz="1400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21345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2498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18105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35439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1734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3582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Bei Gewerbesteuer:</a:t>
            </a:r>
          </a:p>
          <a:p>
            <a:endParaRPr lang="de-DE" dirty="0"/>
          </a:p>
          <a:p>
            <a:r>
              <a:rPr lang="de-DE" dirty="0" smtClean="0"/>
              <a:t>Bereits nach 3 Quartalen Mehreinnahmen in 2025 </a:t>
            </a:r>
            <a:r>
              <a:rPr lang="de-DE" dirty="0" err="1" smtClean="0"/>
              <a:t>ggü</a:t>
            </a:r>
            <a:r>
              <a:rPr lang="de-DE" dirty="0" smtClean="0"/>
              <a:t>. 2024 in Höhe von 8,4 Mio. Euro bzw. 9,7 %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4083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7844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800" dirty="0" smtClean="0"/>
              <a:t>Von 5200 HH-Stellen sind noch</a:t>
            </a:r>
            <a:r>
              <a:rPr lang="de-DE" sz="1800" baseline="0" dirty="0" smtClean="0"/>
              <a:t> </a:t>
            </a:r>
            <a:r>
              <a:rPr lang="de-DE" sz="1800" dirty="0" smtClean="0"/>
              <a:t>10</a:t>
            </a:r>
            <a:r>
              <a:rPr lang="de-DE" sz="1800" baseline="0" dirty="0" smtClean="0"/>
              <a:t> HH-Stellen zu </a:t>
            </a:r>
            <a:r>
              <a:rPr lang="de-DE" sz="1800" baseline="0" dirty="0" err="1" smtClean="0"/>
              <a:t>beplanen</a:t>
            </a:r>
            <a:r>
              <a:rPr lang="de-DE" sz="1800" baseline="0" dirty="0" smtClean="0"/>
              <a:t>. </a:t>
            </a:r>
            <a:r>
              <a:rPr lang="de-DE" sz="1800" dirty="0" smtClean="0"/>
              <a:t>Die</a:t>
            </a:r>
            <a:r>
              <a:rPr lang="de-DE" sz="1800" baseline="0" dirty="0" smtClean="0"/>
              <a:t> Höhe der Rücklage zum 31.12.2024 aus der wir entnehmen können ist zu diesem Zeitpunkt noch nicht abschätzbar. Genauso fehlt</a:t>
            </a:r>
            <a:r>
              <a:rPr lang="de-DE" sz="1800" dirty="0" smtClean="0"/>
              <a:t> noch die Kreisumlage und die Zinsaufwendungen für in 2025 neu aufgenommene Darlehen.</a:t>
            </a:r>
            <a:endParaRPr lang="de-DE" sz="1800" baseline="0" dirty="0" smtClean="0"/>
          </a:p>
          <a:p>
            <a:endParaRPr lang="de-DE" sz="1800" baseline="0" dirty="0" smtClean="0"/>
          </a:p>
          <a:p>
            <a:r>
              <a:rPr lang="de-DE" sz="1800" baseline="0" dirty="0" smtClean="0"/>
              <a:t>Beim Spitzengespräch Kommunaler Finanzausgleich 2025 am Montag, 4.11. wurde der Kommunalanteil am allgemeinen Steuerverbund von 12,75 % auf 13,0 Prozent angehoben. Die Einigung steht noch unter Vorbehalt der Beschlussfassung durch Ministerrat und Bayerischen Landtag.</a:t>
            </a:r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7245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600" dirty="0" smtClean="0"/>
              <a:t>Besondere Steigerung bei den Schlüsselzuweisungen der Gemeinden:</a:t>
            </a:r>
          </a:p>
          <a:p>
            <a:r>
              <a:rPr lang="de-DE" sz="1600" dirty="0" smtClean="0"/>
              <a:t>Von 2023 auf 2024: 16.579.904 Euro auf 24.007.636 Euro und Anrechnung x 80 %</a:t>
            </a:r>
          </a:p>
          <a:p>
            <a:endParaRPr lang="de-DE" sz="1600" dirty="0" smtClean="0"/>
          </a:p>
          <a:p>
            <a:r>
              <a:rPr lang="de-DE" sz="1600" dirty="0" smtClean="0"/>
              <a:t>Bei der Umlagekraft der Landkreise</a:t>
            </a:r>
            <a:r>
              <a:rPr lang="de-DE" sz="1600" baseline="0" dirty="0" smtClean="0"/>
              <a:t> in Oberbayern (ohne 3 kreisfreie Städte) Steigerung von Rang 14 auf Rang 10, in Gesamtbayern von Rang 26 auf Rang 17</a:t>
            </a:r>
          </a:p>
          <a:p>
            <a:r>
              <a:rPr lang="de-DE" sz="1600" baseline="0" dirty="0" smtClean="0"/>
              <a:t>Durchschnittliche Steigerung der Landkreise in Oberbayern von -0,7 % </a:t>
            </a:r>
            <a:r>
              <a:rPr lang="de-DE" sz="1600" baseline="0" dirty="0" err="1" smtClean="0"/>
              <a:t>ggü</a:t>
            </a:r>
            <a:r>
              <a:rPr lang="de-DE" sz="1600" baseline="0" dirty="0" smtClean="0"/>
              <a:t>. Vorjahr; inkl. kreisfreie Städte von 1,4 % </a:t>
            </a:r>
            <a:r>
              <a:rPr lang="de-DE" sz="1600" baseline="0" dirty="0" err="1" smtClean="0"/>
              <a:t>ggü</a:t>
            </a:r>
            <a:r>
              <a:rPr lang="de-DE" sz="1600" baseline="0" dirty="0" smtClean="0"/>
              <a:t>. Vorjahr</a:t>
            </a:r>
          </a:p>
          <a:p>
            <a:endParaRPr lang="de-DE" sz="1600" baseline="0" dirty="0" smtClean="0"/>
          </a:p>
          <a:p>
            <a:r>
              <a:rPr lang="de-DE" sz="1600" baseline="0" dirty="0" smtClean="0"/>
              <a:t>Zum Vergleich: Landkreis Freising: -5,7 % und Landkreis Ebersberg: + 1,4 %</a:t>
            </a:r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8714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800" dirty="0" smtClean="0"/>
              <a:t>Lt. Mitteilung Bay </a:t>
            </a:r>
            <a:r>
              <a:rPr lang="de-DE" sz="1800" dirty="0" err="1" smtClean="0"/>
              <a:t>LKrT</a:t>
            </a:r>
            <a:r>
              <a:rPr lang="de-DE" sz="1800" dirty="0" smtClean="0"/>
              <a:t> vom 04.11.2024:</a:t>
            </a:r>
            <a:endParaRPr lang="de-DE" sz="1800" dirty="0"/>
          </a:p>
          <a:p>
            <a:r>
              <a:rPr lang="de-DE" sz="1800" dirty="0"/>
              <a:t>Der </a:t>
            </a:r>
            <a:r>
              <a:rPr lang="de-DE" sz="1800" b="1" dirty="0"/>
              <a:t>Grunderwerbsteuerverbund </a:t>
            </a:r>
            <a:r>
              <a:rPr lang="de-DE" sz="1800" dirty="0"/>
              <a:t>verzeichnet 2025 voraussichtlich einen Anstieg um 71,6 Mio. € (+ 11,8 %), </a:t>
            </a:r>
            <a:endParaRPr lang="de-DE" sz="1800" dirty="0" smtClean="0"/>
          </a:p>
          <a:p>
            <a:endParaRPr lang="de-DE" sz="1800" dirty="0"/>
          </a:p>
          <a:p>
            <a:r>
              <a:rPr lang="de-DE" sz="1800" dirty="0" smtClean="0"/>
              <a:t>Nach Art. 8 </a:t>
            </a:r>
            <a:r>
              <a:rPr lang="de-DE" sz="1800" dirty="0" err="1" smtClean="0"/>
              <a:t>BayFAG</a:t>
            </a:r>
            <a:r>
              <a:rPr lang="de-DE" sz="1800" dirty="0" smtClean="0"/>
              <a:t>:</a:t>
            </a:r>
          </a:p>
          <a:p>
            <a:r>
              <a:rPr lang="de-DE" sz="1800" dirty="0" smtClean="0"/>
              <a:t>Der Staat stellt den Gemeinden 8/21 des Aufkommens an der Grunderwerbsteuer zur Verfügung (Kommunalanteil)</a:t>
            </a:r>
          </a:p>
          <a:p>
            <a:endParaRPr lang="de-DE" sz="1800" dirty="0" smtClean="0"/>
          </a:p>
          <a:p>
            <a:r>
              <a:rPr lang="de-DE" sz="1800" dirty="0" smtClean="0"/>
              <a:t>Davon erhalten Große Kreisstädte und kreisfreie Gemeinden das Aufkommen in voller Höhe.</a:t>
            </a:r>
          </a:p>
          <a:p>
            <a:endParaRPr lang="de-DE" sz="1800" dirty="0" smtClean="0"/>
          </a:p>
          <a:p>
            <a:r>
              <a:rPr lang="de-DE" sz="1800" dirty="0" smtClean="0"/>
              <a:t>Die kreisangehörigen Gemeinden erhalten 3/7 und die Landkreise 4/7.</a:t>
            </a:r>
            <a:endParaRPr lang="de-DE" sz="1800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5532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800" dirty="0" smtClean="0"/>
              <a:t>Steigerung Einwohner von 141.680 (Stand 31.12.2022) auf 142.540 (Stand 31.12.2023)</a:t>
            </a:r>
            <a:r>
              <a:rPr lang="de-DE" sz="1800" baseline="0" dirty="0" smtClean="0"/>
              <a:t> zzgl. 11 Stationierungskräfte</a:t>
            </a:r>
          </a:p>
          <a:p>
            <a:endParaRPr lang="de-DE" sz="1800" dirty="0"/>
          </a:p>
          <a:p>
            <a:r>
              <a:rPr lang="de-DE" sz="1800" baseline="0" dirty="0" smtClean="0"/>
              <a:t>Pauschale Finanzzuweisungen</a:t>
            </a:r>
            <a:r>
              <a:rPr lang="de-DE" sz="1800" dirty="0" smtClean="0"/>
              <a:t> als Ersatz des Verwaltungsaufwands für die Aufgaben des übertragenen Wirkungskreises.</a:t>
            </a:r>
            <a:endParaRPr lang="de-DE" sz="1800" baseline="0" dirty="0" smtClean="0"/>
          </a:p>
          <a:p>
            <a:endParaRPr lang="de-DE" sz="1800" dirty="0"/>
          </a:p>
          <a:p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6593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400" dirty="0" smtClean="0"/>
              <a:t>Änderung der Daten </a:t>
            </a:r>
            <a:r>
              <a:rPr lang="de-DE" sz="1400" dirty="0" err="1" smtClean="0"/>
              <a:t>ggü</a:t>
            </a:r>
            <a:r>
              <a:rPr lang="de-DE" sz="1400" dirty="0"/>
              <a:t> </a:t>
            </a:r>
            <a:r>
              <a:rPr lang="de-DE" sz="1400" dirty="0" smtClean="0"/>
              <a:t>2024:</a:t>
            </a:r>
          </a:p>
          <a:p>
            <a:r>
              <a:rPr lang="de-DE" sz="1400" dirty="0" smtClean="0"/>
              <a:t>Erhöhung der anzusetzenden Einwohnerzahl um 870 EW x Grundbetrag 873,98 Euro (Vorjahr) = Erhöhung Ausgangsmesszahl um </a:t>
            </a:r>
            <a:r>
              <a:rPr lang="de-DE" sz="1400" dirty="0" err="1" smtClean="0"/>
              <a:t>ca</a:t>
            </a:r>
            <a:r>
              <a:rPr lang="de-DE" sz="1400" dirty="0" smtClean="0"/>
              <a:t> 760.000 Euro</a:t>
            </a:r>
          </a:p>
          <a:p>
            <a:r>
              <a:rPr lang="de-DE" sz="1400" dirty="0" smtClean="0"/>
              <a:t>Erhöhung des Grundbetrag von 873,98 Euro auf 897,95 Euro =  Mio. Euro</a:t>
            </a:r>
          </a:p>
          <a:p>
            <a:r>
              <a:rPr lang="de-DE" sz="1400" dirty="0" smtClean="0"/>
              <a:t>= Erhöhung Ausgangsmesszahl um  Mio. Euro</a:t>
            </a:r>
          </a:p>
          <a:p>
            <a:r>
              <a:rPr lang="de-DE" sz="1400" dirty="0" smtClean="0"/>
              <a:t>(Die Erhöhung des Kommunalanteils </a:t>
            </a:r>
            <a:r>
              <a:rPr lang="de-DE" sz="1400" dirty="0"/>
              <a:t>am allgemeinen Steuerverbund von 12,75 % auf 13,0 Prozent </a:t>
            </a:r>
            <a:r>
              <a:rPr lang="de-DE" sz="1400" dirty="0" smtClean="0"/>
              <a:t>beeinflusste hier auch den Grundbetrag </a:t>
            </a:r>
          </a:p>
          <a:p>
            <a:r>
              <a:rPr lang="de-DE" sz="1400" dirty="0" smtClean="0"/>
              <a:t>Die Landkreisschlüsselzuweisungen steigen von 1,6 Mrd. Euro (2024) auf 1,746 Mrd. Euro (2025) = + 145,6 Mio. Euro oder 9,2 %)</a:t>
            </a:r>
          </a:p>
          <a:p>
            <a:endParaRPr lang="de-DE" sz="1400" dirty="0"/>
          </a:p>
          <a:p>
            <a:r>
              <a:rPr lang="de-DE" sz="1400" dirty="0" smtClean="0"/>
              <a:t>Steigerung Umlagegrundlage:</a:t>
            </a:r>
          </a:p>
          <a:p>
            <a:r>
              <a:rPr lang="de-DE" sz="1400" dirty="0" smtClean="0"/>
              <a:t>Steigerung Umlagekraft 2025 </a:t>
            </a:r>
            <a:r>
              <a:rPr lang="de-DE" sz="1400" dirty="0" err="1" smtClean="0"/>
              <a:t>ggü</a:t>
            </a:r>
            <a:r>
              <a:rPr lang="de-DE" sz="1400" dirty="0" smtClean="0"/>
              <a:t>. 2024 = 11,05 Mio. Euro </a:t>
            </a:r>
          </a:p>
          <a:p>
            <a:r>
              <a:rPr lang="de-DE" sz="1400" dirty="0" smtClean="0"/>
              <a:t>X 40 % = 4, 42 Mio. Euro</a:t>
            </a:r>
          </a:p>
          <a:p>
            <a:endParaRPr lang="de-DE" sz="1400" dirty="0"/>
          </a:p>
          <a:p>
            <a:r>
              <a:rPr lang="de-DE" sz="1400" dirty="0" smtClean="0"/>
              <a:t>Differenz:  Euro x 50 % = ca.  Euro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3165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800" dirty="0" smtClean="0"/>
              <a:t>Steigerung um 6.714.472 Euro</a:t>
            </a:r>
          </a:p>
          <a:p>
            <a:r>
              <a:rPr lang="de-DE" sz="1800" dirty="0" smtClean="0"/>
              <a:t>Davon entfallen 2.431.000 Euro auf Umlagekraftsteigerung 2024 zu 2025</a:t>
            </a:r>
            <a:r>
              <a:rPr lang="de-DE" sz="1800" baseline="0" dirty="0" smtClean="0"/>
              <a:t> bei Hebesatz 22 %</a:t>
            </a:r>
          </a:p>
          <a:p>
            <a:r>
              <a:rPr lang="de-DE" sz="1800" baseline="0" dirty="0" smtClean="0"/>
              <a:t>Und 4.283.000 Euro auf die Hebesatzsteigerung von 1,95 % auf Basis Umlagekraft 2025</a:t>
            </a:r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EE00-4E9E-42B4-9D99-0DAA54BE579F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730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8650" y="6362883"/>
            <a:ext cx="481693" cy="365125"/>
          </a:xfrm>
        </p:spPr>
        <p:txBody>
          <a:bodyPr/>
          <a:lstStyle/>
          <a:p>
            <a:fld id="{E8CFE064-EE01-402E-A3AA-4DA6B02E6D1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8934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867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441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8650" y="6362883"/>
            <a:ext cx="481693" cy="365125"/>
          </a:xfrm>
        </p:spPr>
        <p:txBody>
          <a:bodyPr/>
          <a:lstStyle/>
          <a:p>
            <a:fld id="{E8CFE064-EE01-402E-A3AA-4DA6B02E6D1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5794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0514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439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497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6220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111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7737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9716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FE064-EE01-402E-A3AA-4DA6B02E6D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668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2352195"/>
          </a:xfrm>
        </p:spPr>
        <p:txBody>
          <a:bodyPr>
            <a:normAutofit fontScale="90000"/>
          </a:bodyPr>
          <a:lstStyle/>
          <a:p>
            <a:pPr algn="ctr"/>
            <a:r>
              <a:rPr lang="de-DE" sz="5400" b="1" dirty="0" smtClean="0"/>
              <a:t/>
            </a:r>
            <a:br>
              <a:rPr lang="de-DE" sz="5400" b="1" dirty="0" smtClean="0"/>
            </a:br>
            <a:r>
              <a:rPr lang="de-DE" sz="5400" b="1" dirty="0" smtClean="0"/>
              <a:t/>
            </a:r>
            <a:br>
              <a:rPr lang="de-DE" sz="5400" b="1" dirty="0" smtClean="0"/>
            </a:br>
            <a:r>
              <a:rPr lang="de-DE" sz="5400" b="1" dirty="0" smtClean="0"/>
              <a:t/>
            </a:r>
            <a:br>
              <a:rPr lang="de-DE" sz="5400" b="1" dirty="0" smtClean="0"/>
            </a:br>
            <a:r>
              <a:rPr lang="de-DE" sz="6000" b="1" dirty="0" smtClean="0"/>
              <a:t>Kreishaushalt 2025</a:t>
            </a:r>
            <a:br>
              <a:rPr lang="de-DE" sz="6000" b="1" dirty="0" smtClean="0"/>
            </a:br>
            <a:r>
              <a:rPr lang="de-DE" sz="6000" b="1" dirty="0" smtClean="0"/>
              <a:t>Eckdaten</a:t>
            </a:r>
            <a:endParaRPr lang="de-DE" sz="6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392" y="4826311"/>
            <a:ext cx="2874608" cy="2031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445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>
            <a:normAutofit fontScale="90000"/>
          </a:bodyPr>
          <a:lstStyle/>
          <a:p>
            <a:r>
              <a:rPr lang="de-DE" sz="2800" b="1" dirty="0" smtClean="0"/>
              <a:t/>
            </a:r>
            <a:br>
              <a:rPr lang="de-DE" sz="2800" b="1" dirty="0" smtClean="0"/>
            </a:br>
            <a:r>
              <a:rPr lang="de-DE" sz="2800" b="1" dirty="0"/>
              <a:t/>
            </a:r>
            <a:br>
              <a:rPr lang="de-DE" sz="2800" b="1" dirty="0"/>
            </a:br>
            <a:r>
              <a:rPr lang="de-DE" sz="2800" b="1" dirty="0" smtClean="0"/>
              <a:t>Personalausgaben</a:t>
            </a:r>
            <a:br>
              <a:rPr lang="de-DE" sz="2800" b="1" dirty="0" smtClean="0"/>
            </a:b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09077" y="945951"/>
            <a:ext cx="7886700" cy="53853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600" dirty="0" smtClean="0"/>
          </a:p>
          <a:p>
            <a:pPr marL="0" indent="0">
              <a:buNone/>
            </a:pPr>
            <a:r>
              <a:rPr lang="de-DE" sz="2000" dirty="0" smtClean="0"/>
              <a:t>Gesamt Personalausgaben in 2025: 41.550.500 €</a:t>
            </a:r>
          </a:p>
          <a:p>
            <a:pPr marL="0" indent="0">
              <a:buNone/>
            </a:pPr>
            <a:r>
              <a:rPr lang="de-DE" sz="2000" dirty="0" smtClean="0"/>
              <a:t>Personalausgaben in 2024: 39.380.700 €</a:t>
            </a:r>
          </a:p>
          <a:p>
            <a:pPr marL="0" indent="0">
              <a:buNone/>
            </a:pPr>
            <a:r>
              <a:rPr lang="de-DE" sz="2000" dirty="0"/>
              <a:t>Erhöhung um </a:t>
            </a:r>
            <a:r>
              <a:rPr lang="de-DE" sz="2000" dirty="0" smtClean="0"/>
              <a:t>2.169.800 </a:t>
            </a:r>
            <a:r>
              <a:rPr lang="de-DE" sz="2000" dirty="0"/>
              <a:t>€ </a:t>
            </a:r>
            <a:r>
              <a:rPr lang="de-DE" sz="2000" dirty="0" smtClean="0"/>
              <a:t>(+5,51%) </a:t>
            </a:r>
            <a:r>
              <a:rPr lang="de-DE" sz="2000" dirty="0"/>
              <a:t>im Vergleich zu </a:t>
            </a:r>
            <a:r>
              <a:rPr lang="de-DE" sz="2000" dirty="0" smtClean="0"/>
              <a:t>2024</a:t>
            </a:r>
          </a:p>
          <a:p>
            <a:endParaRPr lang="de-DE" sz="2000" dirty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/>
          </a:p>
          <a:p>
            <a:endParaRPr lang="de-DE" sz="2000" dirty="0" smtClean="0"/>
          </a:p>
          <a:p>
            <a:endParaRPr lang="de-DE" sz="2000" dirty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>
              <a:solidFill>
                <a:srgbClr val="FF0000"/>
              </a:solidFill>
            </a:endParaRPr>
          </a:p>
          <a:p>
            <a:endParaRPr lang="de-DE" sz="100" dirty="0" smtClean="0"/>
          </a:p>
          <a:p>
            <a:pPr marL="0" indent="0">
              <a:buNone/>
            </a:pPr>
            <a:endParaRPr lang="de-DE" sz="2000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426415"/>
              </p:ext>
            </p:extLst>
          </p:nvPr>
        </p:nvGraphicFramePr>
        <p:xfrm>
          <a:off x="869495" y="2995395"/>
          <a:ext cx="7037375" cy="25082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86794">
                  <a:extLst>
                    <a:ext uri="{9D8B030D-6E8A-4147-A177-3AD203B41FA5}">
                      <a16:colId xmlns:a16="http://schemas.microsoft.com/office/drawing/2014/main" val="1560420653"/>
                    </a:ext>
                  </a:extLst>
                </a:gridCol>
                <a:gridCol w="1450581">
                  <a:extLst>
                    <a:ext uri="{9D8B030D-6E8A-4147-A177-3AD203B41FA5}">
                      <a16:colId xmlns:a16="http://schemas.microsoft.com/office/drawing/2014/main" val="1118878488"/>
                    </a:ext>
                  </a:extLst>
                </a:gridCol>
              </a:tblGrid>
              <a:tr h="250989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Zusammensetzung der Mehrausgaben</a:t>
                      </a:r>
                      <a:r>
                        <a:rPr lang="de-DE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(Personalkosten):</a:t>
                      </a:r>
                      <a:endParaRPr lang="de-DE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490393"/>
                  </a:ext>
                </a:extLst>
              </a:tr>
              <a:tr h="375667">
                <a:tc gridSpan="2">
                  <a:txBody>
                    <a:bodyPr/>
                    <a:lstStyle/>
                    <a:p>
                      <a:pPr algn="l" fontAlgn="b"/>
                      <a:endParaRPr lang="de-DE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950437"/>
                  </a:ext>
                </a:extLst>
              </a:tr>
              <a:tr h="5019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Tariferhöhung Beschäftigte (Annahme: 5 %)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inkl. 1</a:t>
                      </a:r>
                      <a:r>
                        <a:rPr lang="de-DE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% Sozialabgabenerhöhung</a:t>
                      </a:r>
                      <a:endParaRPr lang="de-DE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1.765.000 €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57270776"/>
                  </a:ext>
                </a:extLst>
              </a:tr>
              <a:tr h="375667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88761711"/>
                  </a:ext>
                </a:extLst>
              </a:tr>
              <a:tr h="1003957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9,59 neue Stellen aus 2024 werden zu 100 % </a:t>
                      </a:r>
                    </a:p>
                    <a:p>
                      <a:pPr algn="l" fontAlgn="b"/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16,46 neue</a:t>
                      </a:r>
                      <a:r>
                        <a:rPr lang="de-DE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Stellen in 2025 erstmals zu 50 % angerechnet</a:t>
                      </a:r>
                    </a:p>
                    <a:p>
                      <a:pPr algn="l" fontAlgn="b"/>
                      <a:r>
                        <a:rPr lang="de-DE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Abzgl. Minderung, da MA mit höheren Erfahrungsstufen durch MA mit geringeren Erfahrungsstufen nachbesetzt wurden </a:t>
                      </a:r>
                      <a:endParaRPr lang="de-DE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404.800 €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0282534"/>
                  </a:ext>
                </a:extLst>
              </a:tr>
            </a:tbl>
          </a:graphicData>
        </a:graphic>
      </p:graphicFrame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126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727848" y="667052"/>
            <a:ext cx="7886700" cy="549274"/>
          </a:xfrm>
          <a:noFill/>
        </p:spPr>
        <p:txBody>
          <a:bodyPr>
            <a:normAutofit/>
          </a:bodyPr>
          <a:lstStyle/>
          <a:p>
            <a:r>
              <a:rPr lang="de-DE" sz="2800" b="1" dirty="0" smtClean="0"/>
              <a:t>Schulische Einrichtungen</a:t>
            </a:r>
            <a:endParaRPr lang="de-DE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/>
          </p:nvPr>
        </p:nvGraphicFramePr>
        <p:xfrm>
          <a:off x="227514" y="1543453"/>
          <a:ext cx="8580056" cy="3140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3147">
                  <a:extLst>
                    <a:ext uri="{9D8B030D-6E8A-4147-A177-3AD203B41FA5}">
                      <a16:colId xmlns:a16="http://schemas.microsoft.com/office/drawing/2014/main" val="579742143"/>
                    </a:ext>
                  </a:extLst>
                </a:gridCol>
                <a:gridCol w="912977">
                  <a:extLst>
                    <a:ext uri="{9D8B030D-6E8A-4147-A177-3AD203B41FA5}">
                      <a16:colId xmlns:a16="http://schemas.microsoft.com/office/drawing/2014/main" val="105269821"/>
                    </a:ext>
                  </a:extLst>
                </a:gridCol>
                <a:gridCol w="1001692">
                  <a:extLst>
                    <a:ext uri="{9D8B030D-6E8A-4147-A177-3AD203B41FA5}">
                      <a16:colId xmlns:a16="http://schemas.microsoft.com/office/drawing/2014/main" val="4279522510"/>
                    </a:ext>
                  </a:extLst>
                </a:gridCol>
                <a:gridCol w="961746">
                  <a:extLst>
                    <a:ext uri="{9D8B030D-6E8A-4147-A177-3AD203B41FA5}">
                      <a16:colId xmlns:a16="http://schemas.microsoft.com/office/drawing/2014/main" val="1804206378"/>
                    </a:ext>
                  </a:extLst>
                </a:gridCol>
                <a:gridCol w="997040">
                  <a:extLst>
                    <a:ext uri="{9D8B030D-6E8A-4147-A177-3AD203B41FA5}">
                      <a16:colId xmlns:a16="http://schemas.microsoft.com/office/drawing/2014/main" val="2395992175"/>
                    </a:ext>
                  </a:extLst>
                </a:gridCol>
                <a:gridCol w="990645">
                  <a:extLst>
                    <a:ext uri="{9D8B030D-6E8A-4147-A177-3AD203B41FA5}">
                      <a16:colId xmlns:a16="http://schemas.microsoft.com/office/drawing/2014/main" val="354456969"/>
                    </a:ext>
                  </a:extLst>
                </a:gridCol>
                <a:gridCol w="835791">
                  <a:extLst>
                    <a:ext uri="{9D8B030D-6E8A-4147-A177-3AD203B41FA5}">
                      <a16:colId xmlns:a16="http://schemas.microsoft.com/office/drawing/2014/main" val="2653011176"/>
                    </a:ext>
                  </a:extLst>
                </a:gridCol>
                <a:gridCol w="838219">
                  <a:extLst>
                    <a:ext uri="{9D8B030D-6E8A-4147-A177-3AD203B41FA5}">
                      <a16:colId xmlns:a16="http://schemas.microsoft.com/office/drawing/2014/main" val="2474600003"/>
                    </a:ext>
                  </a:extLst>
                </a:gridCol>
                <a:gridCol w="818799">
                  <a:extLst>
                    <a:ext uri="{9D8B030D-6E8A-4147-A177-3AD203B41FA5}">
                      <a16:colId xmlns:a16="http://schemas.microsoft.com/office/drawing/2014/main" val="3413891431"/>
                    </a:ext>
                  </a:extLst>
                </a:gridCol>
              </a:tblGrid>
              <a:tr h="544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Rechnung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2018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    </a:t>
                      </a:r>
                      <a:r>
                        <a:rPr lang="de-DE" sz="1200" dirty="0">
                          <a:effectLst/>
                        </a:rPr>
                        <a:t>Euro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Rechnung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2019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Euro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Rechnung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   2020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   </a:t>
                      </a:r>
                      <a:r>
                        <a:rPr lang="de-DE" sz="1200" dirty="0">
                          <a:effectLst/>
                        </a:rPr>
                        <a:t>Euro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Rechnung </a:t>
                      </a:r>
                      <a:endParaRPr lang="de-DE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    2021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    </a:t>
                      </a:r>
                      <a:r>
                        <a:rPr lang="de-DE" sz="1200" dirty="0">
                          <a:effectLst/>
                        </a:rPr>
                        <a:t>Euro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Rechnung </a:t>
                      </a:r>
                      <a:endParaRPr lang="de-DE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    2022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  </a:t>
                      </a:r>
                      <a:r>
                        <a:rPr lang="de-DE" sz="1200" dirty="0">
                          <a:effectLst/>
                        </a:rPr>
                        <a:t>Euro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Rechnung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2023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   </a:t>
                      </a:r>
                      <a:r>
                        <a:rPr lang="de-DE" sz="1200" dirty="0">
                          <a:effectLst/>
                        </a:rPr>
                        <a:t>Euro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Haushalt </a:t>
                      </a:r>
                      <a:endParaRPr lang="de-DE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2024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 Euro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2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Haus</a:t>
                      </a:r>
                      <a:r>
                        <a:rPr lang="de-DE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de-DE" sz="12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 2025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2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de-DE" sz="12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66092429"/>
                  </a:ext>
                </a:extLst>
              </a:tr>
              <a:tr h="442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Einnahmen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5.421.035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4.983.299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5.469.020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6.178.552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5.523.317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5.787.579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5.001.400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4.877.000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3617254"/>
                  </a:ext>
                </a:extLst>
              </a:tr>
              <a:tr h="442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Ausgaben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15.316.777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15.469.515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14.794.808</a:t>
                      </a:r>
                      <a:endParaRPr lang="de-D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14.986.088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15.673.258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14.816.484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19.126.700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19.489.200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6509230"/>
                  </a:ext>
                </a:extLst>
              </a:tr>
              <a:tr h="442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Zuschussbedarf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9.895.742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10.531.216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9.325.788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8.807.536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10.149.941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9.028.905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14.125.300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14.612.200</a:t>
                      </a:r>
                      <a:endParaRPr lang="de-DE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1179775"/>
                  </a:ext>
                </a:extLst>
              </a:tr>
              <a:tr h="442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Veränderungen %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1,12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6,42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-11,45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-5,56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15,24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de-DE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13,93</a:t>
                      </a: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3,45</a:t>
                      </a:r>
                      <a:endParaRPr lang="de-DE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2171299"/>
                  </a:ext>
                </a:extLst>
              </a:tr>
              <a:tr h="442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de-DE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44962479"/>
                  </a:ext>
                </a:extLst>
              </a:tr>
              <a:tr h="38042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Kosten für den Bauunterhalt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 Schulgebäude</a:t>
                      </a:r>
                      <a:endParaRPr lang="de-D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1.807.800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1.518.891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2.226.306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2.342.865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1.149.327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1.228.000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2.426.900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10464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79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  <a:noFill/>
        </p:spPr>
        <p:txBody>
          <a:bodyPr>
            <a:normAutofit fontScale="90000"/>
          </a:bodyPr>
          <a:lstStyle/>
          <a:p>
            <a:r>
              <a:rPr lang="de-DE" sz="2800" b="1" dirty="0" smtClean="0"/>
              <a:t/>
            </a:r>
            <a:br>
              <a:rPr lang="de-DE" sz="2800" b="1" dirty="0" smtClean="0"/>
            </a:br>
            <a:endParaRPr lang="de-DE" sz="1800" b="1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12</a:t>
            </a:fld>
            <a:endParaRPr lang="de-DE" dirty="0"/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7881165"/>
              </p:ext>
            </p:extLst>
          </p:nvPr>
        </p:nvGraphicFramePr>
        <p:xfrm>
          <a:off x="858982" y="365127"/>
          <a:ext cx="7980218" cy="6160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4585" y="6301251"/>
            <a:ext cx="3560373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95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2800" b="1" dirty="0" smtClean="0"/>
              <a:t>Einzelplan 4 Soziales:</a:t>
            </a:r>
            <a:br>
              <a:rPr lang="de-DE" sz="2800" b="1" dirty="0" smtClean="0"/>
            </a:br>
            <a:endParaRPr lang="de-DE" sz="1800" b="1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9205510"/>
              </p:ext>
            </p:extLst>
          </p:nvPr>
        </p:nvGraphicFramePr>
        <p:xfrm>
          <a:off x="1140823" y="1428209"/>
          <a:ext cx="6252753" cy="49029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8672">
                  <a:extLst>
                    <a:ext uri="{9D8B030D-6E8A-4147-A177-3AD203B41FA5}">
                      <a16:colId xmlns:a16="http://schemas.microsoft.com/office/drawing/2014/main" val="3026447436"/>
                    </a:ext>
                  </a:extLst>
                </a:gridCol>
                <a:gridCol w="2924081">
                  <a:extLst>
                    <a:ext uri="{9D8B030D-6E8A-4147-A177-3AD203B41FA5}">
                      <a16:colId xmlns:a16="http://schemas.microsoft.com/office/drawing/2014/main" val="2345129566"/>
                    </a:ext>
                  </a:extLst>
                </a:gridCol>
              </a:tblGrid>
              <a:tr h="692177"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>
                          <a:effectLst/>
                        </a:rPr>
                        <a:t>Einnahmen: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 smtClean="0">
                          <a:effectLst/>
                        </a:rPr>
                        <a:t>37.310.500 €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38435880"/>
                  </a:ext>
                </a:extLst>
              </a:tr>
              <a:tr h="692177"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>
                          <a:effectLst/>
                        </a:rPr>
                        <a:t>Ausgaben: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 smtClean="0">
                          <a:effectLst/>
                        </a:rPr>
                        <a:t>72.203.400 </a:t>
                      </a:r>
                      <a:r>
                        <a:rPr lang="de-DE" sz="1800" u="none" strike="noStrike" dirty="0">
                          <a:effectLst/>
                        </a:rPr>
                        <a:t>€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99158785"/>
                  </a:ext>
                </a:extLst>
              </a:tr>
              <a:tr h="721018"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>
                          <a:effectLst/>
                        </a:rPr>
                        <a:t>Zuschussbedarf: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 smtClean="0">
                          <a:effectLst/>
                        </a:rPr>
                        <a:t>34.892.900 </a:t>
                      </a:r>
                      <a:r>
                        <a:rPr lang="de-DE" sz="1800" u="none" strike="noStrike" dirty="0">
                          <a:effectLst/>
                        </a:rPr>
                        <a:t>€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30138853"/>
                  </a:ext>
                </a:extLst>
              </a:tr>
              <a:tr h="692177"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48813180"/>
                  </a:ext>
                </a:extLst>
              </a:tr>
              <a:tr h="692177"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>
                          <a:effectLst/>
                        </a:rPr>
                        <a:t>Zuschussbedarf </a:t>
                      </a:r>
                      <a:r>
                        <a:rPr lang="de-DE" sz="1800" u="none" strike="noStrike" dirty="0" smtClean="0">
                          <a:effectLst/>
                        </a:rPr>
                        <a:t>2024: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 smtClean="0">
                          <a:effectLst/>
                        </a:rPr>
                        <a:t>34.892.900 </a:t>
                      </a:r>
                      <a:r>
                        <a:rPr lang="de-DE" sz="1800" u="none" strike="noStrike" dirty="0">
                          <a:effectLst/>
                        </a:rPr>
                        <a:t>€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75748707"/>
                  </a:ext>
                </a:extLst>
              </a:tr>
              <a:tr h="692177"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>
                          <a:effectLst/>
                        </a:rPr>
                        <a:t>Zuschussbedarf </a:t>
                      </a:r>
                      <a:r>
                        <a:rPr lang="de-DE" sz="1800" u="none" strike="noStrike" dirty="0" smtClean="0">
                          <a:effectLst/>
                        </a:rPr>
                        <a:t>2025: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 smtClean="0">
                          <a:effectLst/>
                        </a:rPr>
                        <a:t>34.531.100 €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88318370"/>
                  </a:ext>
                </a:extLst>
              </a:tr>
              <a:tr h="721018"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>
                          <a:effectLst/>
                        </a:rPr>
                        <a:t>Steigerung </a:t>
                      </a:r>
                      <a:r>
                        <a:rPr lang="de-DE" sz="1800" u="none" strike="noStrike" dirty="0" smtClean="0">
                          <a:effectLst/>
                        </a:rPr>
                        <a:t>von 2024 auf 2025: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 smtClean="0">
                          <a:effectLst/>
                        </a:rPr>
                        <a:t>361.800 </a:t>
                      </a:r>
                      <a:r>
                        <a:rPr lang="de-DE" sz="1800" u="none" strike="noStrike" dirty="0">
                          <a:effectLst/>
                        </a:rPr>
                        <a:t>€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5804696"/>
                  </a:ext>
                </a:extLst>
              </a:tr>
            </a:tbl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496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2800" b="1" dirty="0" smtClean="0"/>
              <a:t>Ausgaben für Soziale Sicherung:</a:t>
            </a:r>
            <a:br>
              <a:rPr lang="de-DE" sz="2800" b="1" dirty="0" smtClean="0"/>
            </a:br>
            <a:endParaRPr lang="de-DE" sz="1800" b="1" dirty="0"/>
          </a:p>
        </p:txBody>
      </p:sp>
      <p:graphicFrame>
        <p:nvGraphicFramePr>
          <p:cNvPr id="3" name="Inhaltsplatzhalt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456083"/>
              </p:ext>
            </p:extLst>
          </p:nvPr>
        </p:nvGraphicFramePr>
        <p:xfrm>
          <a:off x="1612899" y="1445620"/>
          <a:ext cx="6050643" cy="43978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0142">
                  <a:extLst>
                    <a:ext uri="{9D8B030D-6E8A-4147-A177-3AD203B41FA5}">
                      <a16:colId xmlns:a16="http://schemas.microsoft.com/office/drawing/2014/main" val="2087399326"/>
                    </a:ext>
                  </a:extLst>
                </a:gridCol>
                <a:gridCol w="2064490">
                  <a:extLst>
                    <a:ext uri="{9D8B030D-6E8A-4147-A177-3AD203B41FA5}">
                      <a16:colId xmlns:a16="http://schemas.microsoft.com/office/drawing/2014/main" val="1703975531"/>
                    </a:ext>
                  </a:extLst>
                </a:gridCol>
                <a:gridCol w="1636011">
                  <a:extLst>
                    <a:ext uri="{9D8B030D-6E8A-4147-A177-3AD203B41FA5}">
                      <a16:colId xmlns:a16="http://schemas.microsoft.com/office/drawing/2014/main" val="2342193657"/>
                    </a:ext>
                  </a:extLst>
                </a:gridCol>
              </a:tblGrid>
              <a:tr h="624544"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>
                          <a:effectLst/>
                        </a:rPr>
                        <a:t>EPL 4 - Ausgaben: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 smtClean="0">
                          <a:effectLst/>
                        </a:rPr>
                        <a:t>72.203.400 </a:t>
                      </a:r>
                      <a:r>
                        <a:rPr lang="de-DE" sz="1800" u="none" strike="noStrike" dirty="0">
                          <a:effectLst/>
                        </a:rPr>
                        <a:t>€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0789183"/>
                  </a:ext>
                </a:extLst>
              </a:tr>
              <a:tr h="624544"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>
                          <a:effectLst/>
                        </a:rPr>
                        <a:t>Bezirksumlage: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 smtClean="0">
                          <a:effectLst/>
                        </a:rPr>
                        <a:t>51.726.100 </a:t>
                      </a:r>
                      <a:r>
                        <a:rPr lang="de-DE" sz="1800" u="none" strike="noStrike" dirty="0">
                          <a:effectLst/>
                        </a:rPr>
                        <a:t>€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6104224"/>
                  </a:ext>
                </a:extLst>
              </a:tr>
              <a:tr h="650566"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>
                          <a:effectLst/>
                        </a:rPr>
                        <a:t>Ausgaben </a:t>
                      </a:r>
                      <a:r>
                        <a:rPr lang="de-DE" sz="1800" u="none" strike="noStrike" dirty="0" smtClean="0">
                          <a:effectLst/>
                        </a:rPr>
                        <a:t>2025: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 smtClean="0">
                          <a:effectLst/>
                        </a:rPr>
                        <a:t>123.929.500€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57625516"/>
                  </a:ext>
                </a:extLst>
              </a:tr>
              <a:tr h="624544"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75132117"/>
                  </a:ext>
                </a:extLst>
              </a:tr>
              <a:tr h="624544"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>
                          <a:effectLst/>
                        </a:rPr>
                        <a:t>Ausgaben </a:t>
                      </a:r>
                      <a:r>
                        <a:rPr lang="de-DE" sz="1800" u="none" strike="noStrike" dirty="0" smtClean="0">
                          <a:effectLst/>
                        </a:rPr>
                        <a:t>2024: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 smtClean="0">
                          <a:effectLst/>
                        </a:rPr>
                        <a:t>112.719.160 </a:t>
                      </a:r>
                      <a:r>
                        <a:rPr lang="de-DE" sz="1800" u="none" strike="noStrike" dirty="0">
                          <a:effectLst/>
                        </a:rPr>
                        <a:t>€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94740374"/>
                  </a:ext>
                </a:extLst>
              </a:tr>
              <a:tr h="624544"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51668937"/>
                  </a:ext>
                </a:extLst>
              </a:tr>
              <a:tr h="624544"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>
                          <a:effectLst/>
                        </a:rPr>
                        <a:t>Steigerung in </a:t>
                      </a:r>
                      <a:r>
                        <a:rPr lang="de-DE" sz="1800" u="none" strike="noStrike" dirty="0" smtClean="0">
                          <a:effectLst/>
                        </a:rPr>
                        <a:t>2025: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 smtClean="0">
                          <a:effectLst/>
                        </a:rPr>
                        <a:t>11.210.340 </a:t>
                      </a:r>
                      <a:r>
                        <a:rPr lang="de-DE" sz="1800" u="none" strike="noStrike" dirty="0">
                          <a:effectLst/>
                        </a:rPr>
                        <a:t>€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94984904"/>
                  </a:ext>
                </a:extLst>
              </a:tr>
            </a:tbl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707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6144"/>
          </a:xfrm>
        </p:spPr>
        <p:txBody>
          <a:bodyPr>
            <a:normAutofit fontScale="90000"/>
          </a:bodyPr>
          <a:lstStyle/>
          <a:p>
            <a:r>
              <a:rPr lang="de-DE" sz="2800" b="1" dirty="0" smtClean="0"/>
              <a:t>Krankenhausumlage</a:t>
            </a:r>
            <a:br>
              <a:rPr lang="de-DE" sz="2800" b="1" dirty="0" smtClean="0"/>
            </a:br>
            <a:r>
              <a:rPr lang="de-DE" sz="1800" b="1" dirty="0"/>
              <a:t>Berechnung erfolgt je zur Hälfte nach Umlagekraft und Einwohnerzahl</a:t>
            </a:r>
            <a:br>
              <a:rPr lang="de-DE" sz="1800" b="1" dirty="0"/>
            </a:br>
            <a:endParaRPr lang="de-DE" sz="18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58127"/>
              </p:ext>
            </p:extLst>
          </p:nvPr>
        </p:nvGraphicFramePr>
        <p:xfrm>
          <a:off x="553055" y="1207403"/>
          <a:ext cx="7962295" cy="1234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845">
                  <a:extLst>
                    <a:ext uri="{9D8B030D-6E8A-4147-A177-3AD203B41FA5}">
                      <a16:colId xmlns:a16="http://schemas.microsoft.com/office/drawing/2014/main" val="2864191719"/>
                    </a:ext>
                  </a:extLst>
                </a:gridCol>
                <a:gridCol w="723845">
                  <a:extLst>
                    <a:ext uri="{9D8B030D-6E8A-4147-A177-3AD203B41FA5}">
                      <a16:colId xmlns:a16="http://schemas.microsoft.com/office/drawing/2014/main" val="2369842205"/>
                    </a:ext>
                  </a:extLst>
                </a:gridCol>
                <a:gridCol w="723845">
                  <a:extLst>
                    <a:ext uri="{9D8B030D-6E8A-4147-A177-3AD203B41FA5}">
                      <a16:colId xmlns:a16="http://schemas.microsoft.com/office/drawing/2014/main" val="2575533620"/>
                    </a:ext>
                  </a:extLst>
                </a:gridCol>
                <a:gridCol w="723845">
                  <a:extLst>
                    <a:ext uri="{9D8B030D-6E8A-4147-A177-3AD203B41FA5}">
                      <a16:colId xmlns:a16="http://schemas.microsoft.com/office/drawing/2014/main" val="627574128"/>
                    </a:ext>
                  </a:extLst>
                </a:gridCol>
                <a:gridCol w="723845">
                  <a:extLst>
                    <a:ext uri="{9D8B030D-6E8A-4147-A177-3AD203B41FA5}">
                      <a16:colId xmlns:a16="http://schemas.microsoft.com/office/drawing/2014/main" val="3448316675"/>
                    </a:ext>
                  </a:extLst>
                </a:gridCol>
                <a:gridCol w="723845">
                  <a:extLst>
                    <a:ext uri="{9D8B030D-6E8A-4147-A177-3AD203B41FA5}">
                      <a16:colId xmlns:a16="http://schemas.microsoft.com/office/drawing/2014/main" val="1870543423"/>
                    </a:ext>
                  </a:extLst>
                </a:gridCol>
                <a:gridCol w="723845">
                  <a:extLst>
                    <a:ext uri="{9D8B030D-6E8A-4147-A177-3AD203B41FA5}">
                      <a16:colId xmlns:a16="http://schemas.microsoft.com/office/drawing/2014/main" val="676340901"/>
                    </a:ext>
                  </a:extLst>
                </a:gridCol>
                <a:gridCol w="723845">
                  <a:extLst>
                    <a:ext uri="{9D8B030D-6E8A-4147-A177-3AD203B41FA5}">
                      <a16:colId xmlns:a16="http://schemas.microsoft.com/office/drawing/2014/main" val="2560985011"/>
                    </a:ext>
                  </a:extLst>
                </a:gridCol>
                <a:gridCol w="723845">
                  <a:extLst>
                    <a:ext uri="{9D8B030D-6E8A-4147-A177-3AD203B41FA5}">
                      <a16:colId xmlns:a16="http://schemas.microsoft.com/office/drawing/2014/main" val="959711711"/>
                    </a:ext>
                  </a:extLst>
                </a:gridCol>
                <a:gridCol w="723845">
                  <a:extLst>
                    <a:ext uri="{9D8B030D-6E8A-4147-A177-3AD203B41FA5}">
                      <a16:colId xmlns:a16="http://schemas.microsoft.com/office/drawing/2014/main" val="3600911465"/>
                    </a:ext>
                  </a:extLst>
                </a:gridCol>
                <a:gridCol w="723845">
                  <a:extLst>
                    <a:ext uri="{9D8B030D-6E8A-4147-A177-3AD203B41FA5}">
                      <a16:colId xmlns:a16="http://schemas.microsoft.com/office/drawing/2014/main" val="534732415"/>
                    </a:ext>
                  </a:extLst>
                </a:gridCol>
              </a:tblGrid>
              <a:tr h="23741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Jahr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0510452"/>
                  </a:ext>
                </a:extLst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Umlage €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2.495.586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2.569.136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3.211.400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3.907.000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3.431.200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3.280.600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3.157.119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de-DE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4.045.077</a:t>
                      </a:r>
                      <a:endParaRPr lang="de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de-DE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4.067.900</a:t>
                      </a:r>
                      <a:endParaRPr lang="de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5505316"/>
                  </a:ext>
                </a:extLst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Änderung €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642.264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-475.800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-123.481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de-DE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887.958</a:t>
                      </a:r>
                      <a:endParaRPr lang="de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de-DE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22.823</a:t>
                      </a:r>
                      <a:endParaRPr lang="de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7897965"/>
                  </a:ext>
                </a:extLst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Änderung %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de-DE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28,13</a:t>
                      </a:r>
                      <a:endParaRPr lang="de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de-DE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0,56</a:t>
                      </a:r>
                      <a:endParaRPr lang="de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1147507"/>
                  </a:ext>
                </a:extLst>
              </a:tr>
            </a:tbl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15</a:t>
            </a:fld>
            <a:endParaRPr lang="de-DE" dirty="0"/>
          </a:p>
        </p:txBody>
      </p:sp>
      <p:graphicFrame>
        <p:nvGraphicFramePr>
          <p:cNvPr id="10" name="Diagram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403390"/>
              </p:ext>
            </p:extLst>
          </p:nvPr>
        </p:nvGraphicFramePr>
        <p:xfrm>
          <a:off x="1577787" y="2765813"/>
          <a:ext cx="5495365" cy="3272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9370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47885"/>
          </a:xfrm>
        </p:spPr>
        <p:txBody>
          <a:bodyPr>
            <a:normAutofit/>
          </a:bodyPr>
          <a:lstStyle/>
          <a:p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</a:rPr>
              <a:t>ÖPNV</a:t>
            </a:r>
            <a:endParaRPr lang="de-DE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16</a:t>
            </a:fld>
            <a:endParaRPr lang="de-DE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670063"/>
              </p:ext>
            </p:extLst>
          </p:nvPr>
        </p:nvGraphicFramePr>
        <p:xfrm>
          <a:off x="1510350" y="994093"/>
          <a:ext cx="5552366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805">
                  <a:extLst>
                    <a:ext uri="{9D8B030D-6E8A-4147-A177-3AD203B41FA5}">
                      <a16:colId xmlns:a16="http://schemas.microsoft.com/office/drawing/2014/main" val="3558973272"/>
                    </a:ext>
                  </a:extLst>
                </a:gridCol>
                <a:gridCol w="1148123">
                  <a:extLst>
                    <a:ext uri="{9D8B030D-6E8A-4147-A177-3AD203B41FA5}">
                      <a16:colId xmlns:a16="http://schemas.microsoft.com/office/drawing/2014/main" val="3163930379"/>
                    </a:ext>
                  </a:extLst>
                </a:gridCol>
                <a:gridCol w="1057914">
                  <a:extLst>
                    <a:ext uri="{9D8B030D-6E8A-4147-A177-3AD203B41FA5}">
                      <a16:colId xmlns:a16="http://schemas.microsoft.com/office/drawing/2014/main" val="825277410"/>
                    </a:ext>
                  </a:extLst>
                </a:gridCol>
                <a:gridCol w="1222842">
                  <a:extLst>
                    <a:ext uri="{9D8B030D-6E8A-4147-A177-3AD203B41FA5}">
                      <a16:colId xmlns:a16="http://schemas.microsoft.com/office/drawing/2014/main" val="1346023562"/>
                    </a:ext>
                  </a:extLst>
                </a:gridCol>
                <a:gridCol w="838682">
                  <a:extLst>
                    <a:ext uri="{9D8B030D-6E8A-4147-A177-3AD203B41FA5}">
                      <a16:colId xmlns:a16="http://schemas.microsoft.com/office/drawing/2014/main" val="2793600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/>
                        <a:t>2024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/>
                        <a:t>2025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/>
                        <a:t>Abweichung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111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Ausgaben</a:t>
                      </a:r>
                      <a:r>
                        <a:rPr lang="de-DE" sz="1200" baseline="0" dirty="0" smtClean="0"/>
                        <a:t> ÖPNV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10.079.400 €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12.010.800 €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1.931.400 €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19,16 %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981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Davon Zahlungen an MVV Finanzrahmen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7.720.000 €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11.320.000 €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3.600.000 €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46,63 %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99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Einnahmen ÖPNV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3.783.000 €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4.013.000 €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230.000 €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6,08 %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801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= Saldo für</a:t>
                      </a:r>
                      <a:r>
                        <a:rPr lang="de-DE" sz="1200" baseline="0" dirty="0" smtClean="0"/>
                        <a:t> den Landkreis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6.296.400 €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7.997.800 €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1.701.400 €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27,02 %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260132"/>
                  </a:ext>
                </a:extLst>
              </a:tr>
            </a:tbl>
          </a:graphicData>
        </a:graphic>
      </p:graphicFrame>
      <p:pic>
        <p:nvPicPr>
          <p:cNvPr id="11" name="Grafi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8290" y="3932889"/>
            <a:ext cx="6461760" cy="937260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1510350" y="3383725"/>
            <a:ext cx="5302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Mehrausgaben durch Neuausschreibungen ab Dez. 24: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8290" y="4855953"/>
            <a:ext cx="646176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26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47885"/>
          </a:xfrm>
        </p:spPr>
        <p:txBody>
          <a:bodyPr>
            <a:normAutofit/>
          </a:bodyPr>
          <a:lstStyle/>
          <a:p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</a:rPr>
              <a:t>Straßenbaumaßnahmen 2025</a:t>
            </a:r>
            <a:endParaRPr lang="de-DE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17</a:t>
            </a:fld>
            <a:endParaRPr lang="de-DE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500551"/>
              </p:ext>
            </p:extLst>
          </p:nvPr>
        </p:nvGraphicFramePr>
        <p:xfrm>
          <a:off x="1110343" y="1187878"/>
          <a:ext cx="7271656" cy="3993723"/>
        </p:xfrm>
        <a:graphic>
          <a:graphicData uri="http://schemas.openxmlformats.org/drawingml/2006/table">
            <a:tbl>
              <a:tblPr/>
              <a:tblGrid>
                <a:gridCol w="449719">
                  <a:extLst>
                    <a:ext uri="{9D8B030D-6E8A-4147-A177-3AD203B41FA5}">
                      <a16:colId xmlns:a16="http://schemas.microsoft.com/office/drawing/2014/main" val="4076563564"/>
                    </a:ext>
                  </a:extLst>
                </a:gridCol>
                <a:gridCol w="449719">
                  <a:extLst>
                    <a:ext uri="{9D8B030D-6E8A-4147-A177-3AD203B41FA5}">
                      <a16:colId xmlns:a16="http://schemas.microsoft.com/office/drawing/2014/main" val="3751800835"/>
                    </a:ext>
                  </a:extLst>
                </a:gridCol>
                <a:gridCol w="2556866">
                  <a:extLst>
                    <a:ext uri="{9D8B030D-6E8A-4147-A177-3AD203B41FA5}">
                      <a16:colId xmlns:a16="http://schemas.microsoft.com/office/drawing/2014/main" val="565827104"/>
                    </a:ext>
                  </a:extLst>
                </a:gridCol>
                <a:gridCol w="870423">
                  <a:extLst>
                    <a:ext uri="{9D8B030D-6E8A-4147-A177-3AD203B41FA5}">
                      <a16:colId xmlns:a16="http://schemas.microsoft.com/office/drawing/2014/main" val="2288352347"/>
                    </a:ext>
                  </a:extLst>
                </a:gridCol>
                <a:gridCol w="841408">
                  <a:extLst>
                    <a:ext uri="{9D8B030D-6E8A-4147-A177-3AD203B41FA5}">
                      <a16:colId xmlns:a16="http://schemas.microsoft.com/office/drawing/2014/main" val="622416618"/>
                    </a:ext>
                  </a:extLst>
                </a:gridCol>
                <a:gridCol w="841408">
                  <a:extLst>
                    <a:ext uri="{9D8B030D-6E8A-4147-A177-3AD203B41FA5}">
                      <a16:colId xmlns:a16="http://schemas.microsoft.com/office/drawing/2014/main" val="1752688668"/>
                    </a:ext>
                  </a:extLst>
                </a:gridCol>
                <a:gridCol w="739860">
                  <a:extLst>
                    <a:ext uri="{9D8B030D-6E8A-4147-A177-3AD203B41FA5}">
                      <a16:colId xmlns:a16="http://schemas.microsoft.com/office/drawing/2014/main" val="2434440988"/>
                    </a:ext>
                  </a:extLst>
                </a:gridCol>
                <a:gridCol w="522253">
                  <a:extLst>
                    <a:ext uri="{9D8B030D-6E8A-4147-A177-3AD203B41FA5}">
                      <a16:colId xmlns:a16="http://schemas.microsoft.com/office/drawing/2014/main" val="1633108134"/>
                    </a:ext>
                  </a:extLst>
                </a:gridCol>
              </a:tblGrid>
              <a:tr h="243425">
                <a:tc gridSpan="7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Haushaltsansätze 2025 für voraussichtlich durchführbare und 2025 notwendige Maßnahmen: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607498"/>
                  </a:ext>
                </a:extLst>
              </a:tr>
              <a:tr h="18546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lfd.Nr.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Kreis-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Maßnahme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Gesamtkosten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Zuwendungen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Ausgaben der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Notwendige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797805"/>
                  </a:ext>
                </a:extLst>
              </a:tr>
              <a:tr h="185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straße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Maßnahme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Vorjahre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Mittel 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312203"/>
                  </a:ext>
                </a:extLst>
              </a:tr>
              <a:tr h="231834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Pauschale für Kreuzungen, Entwässerung u. a.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809746"/>
                  </a:ext>
                </a:extLst>
              </a:tr>
              <a:tr h="22024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Pauschale für Straßengrund, Vermessung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1240536"/>
                  </a:ext>
                </a:extLst>
              </a:tr>
              <a:tr h="231834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Baulastträgerwechsel Stadt Erding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082621"/>
                  </a:ext>
                </a:extLst>
              </a:tr>
              <a:tr h="3477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Ausbau Brücken Schwaigerloh, S-Bahn Ringschluss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24.400.000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00754"/>
                  </a:ext>
                </a:extLst>
              </a:tr>
              <a:tr h="231834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Erneuerung Brücken Eittinger Weiher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337025"/>
                  </a:ext>
                </a:extLst>
              </a:tr>
              <a:tr h="231834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Sanierung OD Inning a.Holz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1.600.000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229162"/>
                  </a:ext>
                </a:extLst>
              </a:tr>
              <a:tr h="24342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G+R Kögning - Eldering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932474"/>
                  </a:ext>
                </a:extLst>
              </a:tr>
              <a:tr h="24342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Zwischensumme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27.570.000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3.320.000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483200"/>
                  </a:ext>
                </a:extLst>
              </a:tr>
              <a:tr h="21483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Erhaltungsmaßnahmen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4588030"/>
                  </a:ext>
                </a:extLst>
              </a:tr>
              <a:tr h="231834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Fahrbahnerneuerung bei Gigling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1860116"/>
                  </a:ext>
                </a:extLst>
              </a:tr>
              <a:tr h="231834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Deckenbau B 15 - Lappach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853402"/>
                  </a:ext>
                </a:extLst>
              </a:tr>
              <a:tr h="231834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Kleinflächensanierungsprogramm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705168"/>
                  </a:ext>
                </a:extLst>
              </a:tr>
              <a:tr h="24342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Schutzplanke bei Notzing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453028"/>
                  </a:ext>
                </a:extLst>
              </a:tr>
              <a:tr h="24342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Zwischensumme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1.310.000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1.310.000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1057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82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47885"/>
          </a:xfrm>
        </p:spPr>
        <p:txBody>
          <a:bodyPr>
            <a:normAutofit/>
          </a:bodyPr>
          <a:lstStyle/>
          <a:p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</a:rPr>
              <a:t>Straßenbaumaßnahmen 2025 II</a:t>
            </a:r>
            <a:endParaRPr lang="de-DE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18</a:t>
            </a:fld>
            <a:endParaRPr lang="de-DE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600124"/>
              </p:ext>
            </p:extLst>
          </p:nvPr>
        </p:nvGraphicFramePr>
        <p:xfrm>
          <a:off x="726515" y="1013012"/>
          <a:ext cx="7467226" cy="4312028"/>
        </p:xfrm>
        <a:graphic>
          <a:graphicData uri="http://schemas.openxmlformats.org/drawingml/2006/table">
            <a:tbl>
              <a:tblPr/>
              <a:tblGrid>
                <a:gridCol w="260529">
                  <a:extLst>
                    <a:ext uri="{9D8B030D-6E8A-4147-A177-3AD203B41FA5}">
                      <a16:colId xmlns:a16="http://schemas.microsoft.com/office/drawing/2014/main" val="322182706"/>
                    </a:ext>
                  </a:extLst>
                </a:gridCol>
                <a:gridCol w="475083">
                  <a:extLst>
                    <a:ext uri="{9D8B030D-6E8A-4147-A177-3AD203B41FA5}">
                      <a16:colId xmlns:a16="http://schemas.microsoft.com/office/drawing/2014/main" val="505978926"/>
                    </a:ext>
                  </a:extLst>
                </a:gridCol>
                <a:gridCol w="2701075">
                  <a:extLst>
                    <a:ext uri="{9D8B030D-6E8A-4147-A177-3AD203B41FA5}">
                      <a16:colId xmlns:a16="http://schemas.microsoft.com/office/drawing/2014/main" val="3657252643"/>
                    </a:ext>
                  </a:extLst>
                </a:gridCol>
                <a:gridCol w="919515">
                  <a:extLst>
                    <a:ext uri="{9D8B030D-6E8A-4147-A177-3AD203B41FA5}">
                      <a16:colId xmlns:a16="http://schemas.microsoft.com/office/drawing/2014/main" val="1707483972"/>
                    </a:ext>
                  </a:extLst>
                </a:gridCol>
                <a:gridCol w="888864">
                  <a:extLst>
                    <a:ext uri="{9D8B030D-6E8A-4147-A177-3AD203B41FA5}">
                      <a16:colId xmlns:a16="http://schemas.microsoft.com/office/drawing/2014/main" val="2689032724"/>
                    </a:ext>
                  </a:extLst>
                </a:gridCol>
                <a:gridCol w="888864">
                  <a:extLst>
                    <a:ext uri="{9D8B030D-6E8A-4147-A177-3AD203B41FA5}">
                      <a16:colId xmlns:a16="http://schemas.microsoft.com/office/drawing/2014/main" val="1081468010"/>
                    </a:ext>
                  </a:extLst>
                </a:gridCol>
                <a:gridCol w="781588">
                  <a:extLst>
                    <a:ext uri="{9D8B030D-6E8A-4147-A177-3AD203B41FA5}">
                      <a16:colId xmlns:a16="http://schemas.microsoft.com/office/drawing/2014/main" val="1087019618"/>
                    </a:ext>
                  </a:extLst>
                </a:gridCol>
                <a:gridCol w="551708">
                  <a:extLst>
                    <a:ext uri="{9D8B030D-6E8A-4147-A177-3AD203B41FA5}">
                      <a16:colId xmlns:a16="http://schemas.microsoft.com/office/drawing/2014/main" val="2640324812"/>
                    </a:ext>
                  </a:extLst>
                </a:gridCol>
              </a:tblGrid>
              <a:tr h="22285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Mittelbedarf Maßnahmen vergangener Jahre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634314"/>
                  </a:ext>
                </a:extLst>
              </a:tr>
              <a:tr h="21224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Erneuerung Regenwasserkanal Krottenthal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262554"/>
                  </a:ext>
                </a:extLst>
              </a:tr>
              <a:tr h="21224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Wartenberg Kostenanteil LSA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169338"/>
                  </a:ext>
                </a:extLst>
              </a:tr>
              <a:tr h="21224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Durchlass Kreisanteil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8169954"/>
                  </a:ext>
                </a:extLst>
              </a:tr>
              <a:tr h="37142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13/</a:t>
                      </a:r>
                      <a:b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Kreisverkehr Johannrettenbach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266603"/>
                  </a:ext>
                </a:extLst>
              </a:tr>
              <a:tr h="21224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G+R Erding - Indorf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1.800.000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0588168"/>
                  </a:ext>
                </a:extLst>
              </a:tr>
              <a:tr h="21224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Deckenbau B 15 - Aichmühle + Brücke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1.290.000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701601"/>
                  </a:ext>
                </a:extLst>
              </a:tr>
              <a:tr h="32897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Erneuerung Regenwasserkanal in Isen; Kostenbeteiligung durch Landkreis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843120"/>
                  </a:ext>
                </a:extLst>
              </a:tr>
              <a:tr h="21224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 15 Hohenpolding Anteil Landkreis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1.165.000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377791"/>
                  </a:ext>
                </a:extLst>
              </a:tr>
              <a:tr h="22285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Zwischensumme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6.189.000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2.540.000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1892706"/>
                  </a:ext>
                </a:extLst>
              </a:tr>
              <a:tr h="169793"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315698"/>
                  </a:ext>
                </a:extLst>
              </a:tr>
              <a:tr h="18606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nachrichtlich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Ausgaben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Einnahmen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Ges.Kosten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598573"/>
                  </a:ext>
                </a:extLst>
              </a:tr>
              <a:tr h="222853"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Nordumfahrung Planungskosten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766548"/>
                  </a:ext>
                </a:extLst>
              </a:tr>
              <a:tr h="135834"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723999"/>
                  </a:ext>
                </a:extLst>
              </a:tr>
              <a:tr h="18040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Verwaltungshaushalt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476418"/>
                  </a:ext>
                </a:extLst>
              </a:tr>
              <a:tr h="180405"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Betriebsdienstkosten für Baumpflege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904371"/>
                  </a:ext>
                </a:extLst>
              </a:tr>
              <a:tr h="180405"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Pflege der Auswahlflächen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1204260"/>
                  </a:ext>
                </a:extLst>
              </a:tr>
              <a:tr h="212241"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Zwischensumme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972852"/>
                  </a:ext>
                </a:extLst>
              </a:tr>
              <a:tr h="212241"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383249"/>
                  </a:ext>
                </a:extLst>
              </a:tr>
              <a:tr h="212241"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Gesamtsumme Straßenbauhaushalt 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7.271.000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482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75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47885"/>
          </a:xfrm>
        </p:spPr>
        <p:txBody>
          <a:bodyPr>
            <a:normAutofit/>
          </a:bodyPr>
          <a:lstStyle/>
          <a:p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</a:rPr>
              <a:t>Hochbaumaßnahmen 2025</a:t>
            </a:r>
            <a:endParaRPr lang="de-DE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274715"/>
              </p:ext>
            </p:extLst>
          </p:nvPr>
        </p:nvGraphicFramePr>
        <p:xfrm>
          <a:off x="707366" y="1124313"/>
          <a:ext cx="7301433" cy="438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1283">
                  <a:extLst>
                    <a:ext uri="{9D8B030D-6E8A-4147-A177-3AD203B41FA5}">
                      <a16:colId xmlns:a16="http://schemas.microsoft.com/office/drawing/2014/main" val="3807023321"/>
                    </a:ext>
                  </a:extLst>
                </a:gridCol>
                <a:gridCol w="1631156">
                  <a:extLst>
                    <a:ext uri="{9D8B030D-6E8A-4147-A177-3AD203B41FA5}">
                      <a16:colId xmlns:a16="http://schemas.microsoft.com/office/drawing/2014/main" val="1846819500"/>
                    </a:ext>
                  </a:extLst>
                </a:gridCol>
                <a:gridCol w="1658994">
                  <a:extLst>
                    <a:ext uri="{9D8B030D-6E8A-4147-A177-3AD203B41FA5}">
                      <a16:colId xmlns:a16="http://schemas.microsoft.com/office/drawing/2014/main" val="3331268370"/>
                    </a:ext>
                  </a:extLst>
                </a:gridCol>
              </a:tblGrid>
              <a:tr h="199569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Baumaßnahmen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u="none" strike="noStrike" dirty="0" smtClean="0">
                          <a:effectLst/>
                        </a:rPr>
                        <a:t>Gesamtkosten: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u="none" strike="noStrike" dirty="0">
                          <a:effectLst/>
                        </a:rPr>
                        <a:t>Ansatz </a:t>
                      </a:r>
                      <a:r>
                        <a:rPr lang="de-DE" sz="1800" b="1" u="none" strike="noStrike" dirty="0" smtClean="0">
                          <a:effectLst/>
                        </a:rPr>
                        <a:t>2025: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391697"/>
                  </a:ext>
                </a:extLst>
              </a:tr>
              <a:tr h="9086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83234"/>
                  </a:ext>
                </a:extLst>
              </a:tr>
              <a:tr h="199569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u="none" strike="noStrike" dirty="0">
                          <a:effectLst/>
                        </a:rPr>
                        <a:t>Neubau ILS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ca. 20 Mio. €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599467"/>
                  </a:ext>
                </a:extLst>
              </a:tr>
              <a:tr h="209547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>
                          <a:effectLst/>
                        </a:rPr>
                        <a:t>Planungskosten Neubau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 smtClean="0">
                          <a:effectLst/>
                        </a:rPr>
                        <a:t>5 Mio.  €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459884"/>
                  </a:ext>
                </a:extLst>
              </a:tr>
              <a:tr h="115016"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082416"/>
                  </a:ext>
                </a:extLst>
              </a:tr>
              <a:tr h="199569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u="none" strike="noStrike" dirty="0">
                          <a:effectLst/>
                        </a:rPr>
                        <a:t>Anne-Frank-Gymnasium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ca. 42,7 Mio. €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430603"/>
                  </a:ext>
                </a:extLst>
              </a:tr>
              <a:tr h="209547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>
                          <a:effectLst/>
                        </a:rPr>
                        <a:t>Turnhalle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 smtClean="0">
                          <a:effectLst/>
                        </a:rPr>
                        <a:t>1,4 Mio. €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351981"/>
                  </a:ext>
                </a:extLst>
              </a:tr>
              <a:tr h="219526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>
                          <a:effectLst/>
                        </a:rPr>
                        <a:t>Restliche Gewerke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 smtClean="0">
                          <a:effectLst/>
                        </a:rPr>
                        <a:t>4,9 Mio. €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194303"/>
                  </a:ext>
                </a:extLst>
              </a:tr>
              <a:tr h="6686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798906"/>
                  </a:ext>
                </a:extLst>
              </a:tr>
              <a:tr h="209547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Abfallbeseitigung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80703"/>
                  </a:ext>
                </a:extLst>
              </a:tr>
              <a:tr h="2353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Baumaßnahmen Recyclinghöfe</a:t>
                      </a:r>
                      <a:endParaRPr lang="de-DE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de-DE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</a:t>
                      </a:r>
                      <a:r>
                        <a:rPr lang="de-DE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Mio. </a:t>
                      </a:r>
                      <a:r>
                        <a:rPr lang="de-DE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de-DE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289882"/>
                  </a:ext>
                </a:extLst>
              </a:tr>
              <a:tr h="20954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Erweiterung </a:t>
                      </a:r>
                      <a:r>
                        <a:rPr lang="de-DE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Müllumladestation</a:t>
                      </a:r>
                      <a:endParaRPr lang="de-DE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de-DE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 Mio. €</a:t>
                      </a:r>
                      <a:endParaRPr lang="de-DE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432774"/>
                  </a:ext>
                </a:extLst>
              </a:tr>
              <a:tr h="5405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778997"/>
                  </a:ext>
                </a:extLst>
              </a:tr>
              <a:tr h="209547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Verwaltungsgebäude Lange Zeile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ca. 27 Mio. €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04721"/>
                  </a:ext>
                </a:extLst>
              </a:tr>
              <a:tr h="209547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Neubau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9,4 Mo. €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362536"/>
                  </a:ext>
                </a:extLst>
              </a:tr>
              <a:tr h="209547"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656860"/>
                  </a:ext>
                </a:extLst>
              </a:tr>
            </a:tbl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221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901234"/>
          </a:xfrm>
        </p:spPr>
        <p:txBody>
          <a:bodyPr>
            <a:normAutofit/>
          </a:bodyPr>
          <a:lstStyle/>
          <a:p>
            <a:pPr algn="ctr"/>
            <a:r>
              <a:rPr lang="de-DE" sz="4400" b="1" dirty="0" smtClean="0"/>
              <a:t>Inhalt</a:t>
            </a:r>
            <a:endParaRPr lang="de-DE" sz="4400" b="1" dirty="0"/>
          </a:p>
        </p:txBody>
      </p:sp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999564" y="1244319"/>
            <a:ext cx="7077636" cy="5425422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Eckdaten zum Haushaltsentwurf 2025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Einnahmen </a:t>
            </a:r>
            <a:r>
              <a:rPr lang="de-DE" dirty="0"/>
              <a:t>des Haushaltsplans </a:t>
            </a:r>
            <a:r>
              <a:rPr lang="de-DE" dirty="0" smtClean="0"/>
              <a:t>2025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Grunderwerbsteuer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Finanzzuweisungen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Schlüsselzuweisungen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Kreisumlage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Ausgaben des Haushaltsplans 2025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Bezirksumlage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Personalausgaben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Schulische Einrichtungen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Soziale Sicherung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Jugendhilfe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Krankenhausumlage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392" y="4826311"/>
            <a:ext cx="2874608" cy="2031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743802" y="6398745"/>
            <a:ext cx="368490" cy="365125"/>
          </a:xfrm>
        </p:spPr>
        <p:txBody>
          <a:bodyPr/>
          <a:lstStyle/>
          <a:p>
            <a:fld id="{E8CFE064-EE01-402E-A3AA-4DA6B02E6D1B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070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el 4"/>
          <p:cNvSpPr txBox="1">
            <a:spLocks/>
          </p:cNvSpPr>
          <p:nvPr/>
        </p:nvSpPr>
        <p:spPr>
          <a:xfrm>
            <a:off x="1023097" y="1736726"/>
            <a:ext cx="7886700" cy="10781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1600" b="1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625904"/>
              </p:ext>
            </p:extLst>
          </p:nvPr>
        </p:nvGraphicFramePr>
        <p:xfrm>
          <a:off x="708213" y="2329327"/>
          <a:ext cx="5666708" cy="1066983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2755285">
                  <a:extLst>
                    <a:ext uri="{9D8B030D-6E8A-4147-A177-3AD203B41FA5}">
                      <a16:colId xmlns:a16="http://schemas.microsoft.com/office/drawing/2014/main" val="2312680683"/>
                    </a:ext>
                  </a:extLst>
                </a:gridCol>
                <a:gridCol w="523505">
                  <a:extLst>
                    <a:ext uri="{9D8B030D-6E8A-4147-A177-3AD203B41FA5}">
                      <a16:colId xmlns:a16="http://schemas.microsoft.com/office/drawing/2014/main" val="981385993"/>
                    </a:ext>
                  </a:extLst>
                </a:gridCol>
                <a:gridCol w="1193959">
                  <a:extLst>
                    <a:ext uri="{9D8B030D-6E8A-4147-A177-3AD203B41FA5}">
                      <a16:colId xmlns:a16="http://schemas.microsoft.com/office/drawing/2014/main" val="3283714268"/>
                    </a:ext>
                  </a:extLst>
                </a:gridCol>
                <a:gridCol w="1193959">
                  <a:extLst>
                    <a:ext uri="{9D8B030D-6E8A-4147-A177-3AD203B41FA5}">
                      <a16:colId xmlns:a16="http://schemas.microsoft.com/office/drawing/2014/main" val="356022137"/>
                    </a:ext>
                  </a:extLst>
                </a:gridCol>
              </a:tblGrid>
              <a:tr h="635941">
                <a:tc>
                  <a:txBody>
                    <a:bodyPr/>
                    <a:lstStyle/>
                    <a:p>
                      <a:r>
                        <a:rPr lang="de-DE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Ordentliche Tilgungen</a:t>
                      </a:r>
                      <a:endParaRPr lang="de-D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2024:</a:t>
                      </a:r>
                      <a:endParaRPr lang="de-D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2025:</a:t>
                      </a:r>
                      <a:endParaRPr lang="de-D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550284"/>
                  </a:ext>
                </a:extLst>
              </a:tr>
              <a:tr h="431042">
                <a:tc>
                  <a:txBody>
                    <a:bodyPr/>
                    <a:lstStyle/>
                    <a:p>
                      <a:endParaRPr lang="de-D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200000"/>
                        </a:lnSpc>
                      </a:pPr>
                      <a:r>
                        <a:rPr lang="de-DE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4.600.600 €</a:t>
                      </a:r>
                      <a:endParaRPr lang="de-D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200000"/>
                        </a:lnSpc>
                      </a:pPr>
                      <a:r>
                        <a:rPr lang="de-DE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Ca. 2,5 Mio. €</a:t>
                      </a:r>
                      <a:endParaRPr lang="de-D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034699"/>
                  </a:ext>
                </a:extLst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964201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/>
            </a:r>
            <a:br>
              <a:rPr lang="de-DE" sz="2800" b="1" dirty="0" smtClean="0"/>
            </a:br>
            <a:r>
              <a:rPr lang="de-DE" sz="3100" b="1" dirty="0" smtClean="0">
                <a:solidFill>
                  <a:schemeClr val="accent6">
                    <a:lumMod val="75000"/>
                  </a:schemeClr>
                </a:solidFill>
              </a:rPr>
              <a:t>Berechnung der Mindestzuführung 2025</a:t>
            </a:r>
            <a:r>
              <a:rPr lang="de-DE" sz="3100" b="1" dirty="0" smtClean="0"/>
              <a:t/>
            </a:r>
            <a:br>
              <a:rPr lang="de-DE" sz="3100" b="1" dirty="0" smtClean="0"/>
            </a:br>
            <a:r>
              <a:rPr lang="de-DE" sz="3100" b="1" dirty="0"/>
              <a:t/>
            </a:r>
            <a:br>
              <a:rPr lang="de-DE" sz="3100" b="1" dirty="0"/>
            </a:b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913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el 4"/>
          <p:cNvSpPr txBox="1">
            <a:spLocks/>
          </p:cNvSpPr>
          <p:nvPr/>
        </p:nvSpPr>
        <p:spPr>
          <a:xfrm>
            <a:off x="1023097" y="1736726"/>
            <a:ext cx="7886700" cy="10781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1600" b="1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214285"/>
              </p:ext>
            </p:extLst>
          </p:nvPr>
        </p:nvGraphicFramePr>
        <p:xfrm>
          <a:off x="708213" y="2329327"/>
          <a:ext cx="5666708" cy="3183199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3490783">
                  <a:extLst>
                    <a:ext uri="{9D8B030D-6E8A-4147-A177-3AD203B41FA5}">
                      <a16:colId xmlns:a16="http://schemas.microsoft.com/office/drawing/2014/main" val="2312680683"/>
                    </a:ext>
                  </a:extLst>
                </a:gridCol>
                <a:gridCol w="663250">
                  <a:extLst>
                    <a:ext uri="{9D8B030D-6E8A-4147-A177-3AD203B41FA5}">
                      <a16:colId xmlns:a16="http://schemas.microsoft.com/office/drawing/2014/main" val="981385993"/>
                    </a:ext>
                  </a:extLst>
                </a:gridCol>
                <a:gridCol w="1512675">
                  <a:extLst>
                    <a:ext uri="{9D8B030D-6E8A-4147-A177-3AD203B41FA5}">
                      <a16:colId xmlns:a16="http://schemas.microsoft.com/office/drawing/2014/main" val="356022137"/>
                    </a:ext>
                  </a:extLst>
                </a:gridCol>
              </a:tblGrid>
              <a:tr h="635941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Verwaltungshaushalt</a:t>
                      </a:r>
                      <a:endParaRPr lang="de-DE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/>
                        <a:t>2022</a:t>
                      </a:r>
                      <a:endParaRPr lang="de-DE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196.954.100</a:t>
                      </a:r>
                      <a:endParaRPr lang="de-DE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2550284"/>
                  </a:ext>
                </a:extLst>
              </a:tr>
              <a:tr h="529054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Verwaltungshaushalt</a:t>
                      </a:r>
                      <a:endParaRPr lang="de-DE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/>
                        <a:t>2023</a:t>
                      </a:r>
                      <a:endParaRPr lang="de-DE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/>
                        <a:t>221.659.233</a:t>
                      </a:r>
                      <a:endParaRPr lang="de-DE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5490635"/>
                  </a:ext>
                </a:extLst>
              </a:tr>
              <a:tr h="529054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Verwaltungshaushalt</a:t>
                      </a:r>
                      <a:endParaRPr lang="de-DE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  <a:endParaRPr lang="de-D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236.374.492</a:t>
                      </a:r>
                      <a:endParaRPr lang="de-D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0855289"/>
                  </a:ext>
                </a:extLst>
              </a:tr>
              <a:tr h="529054"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Summe</a:t>
                      </a:r>
                      <a:endParaRPr lang="de-DE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654.987.825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95869839"/>
                  </a:ext>
                </a:extLst>
              </a:tr>
              <a:tr h="529054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Durchschnittssumme</a:t>
                      </a:r>
                      <a:endParaRPr lang="de-DE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218.329.275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52716442"/>
                  </a:ext>
                </a:extLst>
              </a:tr>
              <a:tr h="431042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Mindestrücklage</a:t>
                      </a:r>
                      <a:r>
                        <a:rPr lang="de-DE" sz="1200" baseline="0" dirty="0" smtClean="0"/>
                        <a:t> (=1%)</a:t>
                      </a:r>
                      <a:endParaRPr lang="de-DE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200000"/>
                        </a:lnSpc>
                      </a:pPr>
                      <a:r>
                        <a:rPr lang="de-DE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</a:t>
                      </a:r>
                      <a:r>
                        <a:rPr lang="de-DE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2.183.293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70034699"/>
                  </a:ext>
                </a:extLst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964201"/>
          </a:xfrm>
        </p:spPr>
        <p:txBody>
          <a:bodyPr>
            <a:normAutofit fontScale="90000"/>
          </a:bodyPr>
          <a:lstStyle/>
          <a:p>
            <a:r>
              <a:rPr lang="de-DE" sz="2800" b="1" dirty="0" smtClean="0"/>
              <a:t/>
            </a:r>
            <a:br>
              <a:rPr lang="de-DE" sz="2800" b="1" dirty="0" smtClean="0"/>
            </a:br>
            <a:r>
              <a:rPr lang="de-DE" sz="3100" b="1" dirty="0" smtClean="0">
                <a:solidFill>
                  <a:schemeClr val="accent6">
                    <a:lumMod val="75000"/>
                  </a:schemeClr>
                </a:solidFill>
              </a:rPr>
              <a:t>Rücklagen I</a:t>
            </a:r>
            <a:r>
              <a:rPr lang="de-DE" sz="3100" b="1" dirty="0" smtClean="0"/>
              <a:t/>
            </a:r>
            <a:br>
              <a:rPr lang="de-DE" sz="3100" b="1" dirty="0" smtClean="0"/>
            </a:br>
            <a:r>
              <a:rPr lang="de-DE" sz="3100" b="1" dirty="0"/>
              <a:t/>
            </a:r>
            <a:br>
              <a:rPr lang="de-DE" sz="3100" b="1" dirty="0"/>
            </a:br>
            <a:r>
              <a:rPr lang="de-DE" sz="2800" b="1" dirty="0" smtClean="0"/>
              <a:t/>
            </a:r>
            <a:br>
              <a:rPr lang="de-DE" sz="2800" b="1" dirty="0" smtClean="0"/>
            </a:br>
            <a:r>
              <a:rPr lang="de-DE" sz="2800" b="1" dirty="0" smtClean="0"/>
              <a:t>Mindestrücklage </a:t>
            </a:r>
            <a:r>
              <a:rPr lang="de-DE" sz="2800" b="1" dirty="0"/>
              <a:t>für das Jahr </a:t>
            </a:r>
            <a:r>
              <a:rPr lang="de-DE" sz="2800" b="1" dirty="0" smtClean="0"/>
              <a:t>2025</a:t>
            </a:r>
            <a:r>
              <a:rPr lang="de-DE" sz="1800" b="1" dirty="0"/>
              <a:t/>
            </a:r>
            <a:br>
              <a:rPr lang="de-DE" sz="1800" b="1" dirty="0"/>
            </a:br>
            <a:r>
              <a:rPr lang="de-DE" sz="1800" b="1" dirty="0"/>
              <a:t>in EUR</a:t>
            </a:r>
            <a:r>
              <a:rPr lang="de-DE" sz="2800" b="1" dirty="0"/>
              <a:t/>
            </a:r>
            <a:br>
              <a:rPr lang="de-DE" sz="2800" b="1" dirty="0"/>
            </a:b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742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el 4"/>
          <p:cNvSpPr txBox="1">
            <a:spLocks/>
          </p:cNvSpPr>
          <p:nvPr/>
        </p:nvSpPr>
        <p:spPr>
          <a:xfrm>
            <a:off x="1023097" y="1736726"/>
            <a:ext cx="7886700" cy="10781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1600" b="1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28650" y="231488"/>
            <a:ext cx="7886700" cy="1505238"/>
          </a:xfrm>
        </p:spPr>
        <p:txBody>
          <a:bodyPr>
            <a:normAutofit fontScale="90000"/>
          </a:bodyPr>
          <a:lstStyle/>
          <a:p>
            <a:r>
              <a:rPr lang="de-DE" sz="2800" b="1" dirty="0" smtClean="0"/>
              <a:t/>
            </a:r>
            <a:br>
              <a:rPr lang="de-DE" sz="2800" b="1" dirty="0" smtClean="0"/>
            </a:br>
            <a:r>
              <a:rPr lang="de-DE" sz="3100" b="1" dirty="0" smtClean="0">
                <a:solidFill>
                  <a:schemeClr val="accent6">
                    <a:lumMod val="75000"/>
                  </a:schemeClr>
                </a:solidFill>
              </a:rPr>
              <a:t>Rücklagen II</a:t>
            </a:r>
            <a:r>
              <a:rPr lang="de-DE" sz="3100" b="1" dirty="0" smtClean="0"/>
              <a:t/>
            </a:r>
            <a:br>
              <a:rPr lang="de-DE" sz="3100" b="1" dirty="0" smtClean="0"/>
            </a:br>
            <a:r>
              <a:rPr lang="de-DE" sz="2800" b="1" dirty="0" smtClean="0"/>
              <a:t>Allgemeine Rücklage des Landkreises</a:t>
            </a:r>
            <a:r>
              <a:rPr lang="de-DE" sz="1800" b="1" dirty="0"/>
              <a:t/>
            </a:r>
            <a:br>
              <a:rPr lang="de-DE" sz="1800" b="1" dirty="0"/>
            </a:br>
            <a:r>
              <a:rPr lang="de-DE" sz="1800" b="1" dirty="0"/>
              <a:t>in EUR</a:t>
            </a:r>
            <a:r>
              <a:rPr lang="de-DE" sz="2800" b="1" dirty="0"/>
              <a:t/>
            </a:r>
            <a:br>
              <a:rPr lang="de-DE" sz="2800" b="1" dirty="0"/>
            </a:br>
            <a:endParaRPr lang="de-DE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483082"/>
              </p:ext>
            </p:extLst>
          </p:nvPr>
        </p:nvGraphicFramePr>
        <p:xfrm>
          <a:off x="628650" y="1585360"/>
          <a:ext cx="6876331" cy="4040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8195">
                  <a:extLst>
                    <a:ext uri="{9D8B030D-6E8A-4147-A177-3AD203B41FA5}">
                      <a16:colId xmlns:a16="http://schemas.microsoft.com/office/drawing/2014/main" val="951032311"/>
                    </a:ext>
                  </a:extLst>
                </a:gridCol>
                <a:gridCol w="1492034">
                  <a:extLst>
                    <a:ext uri="{9D8B030D-6E8A-4147-A177-3AD203B41FA5}">
                      <a16:colId xmlns:a16="http://schemas.microsoft.com/office/drawing/2014/main" val="3928627995"/>
                    </a:ext>
                  </a:extLst>
                </a:gridCol>
                <a:gridCol w="1492034">
                  <a:extLst>
                    <a:ext uri="{9D8B030D-6E8A-4147-A177-3AD203B41FA5}">
                      <a16:colId xmlns:a16="http://schemas.microsoft.com/office/drawing/2014/main" val="2892864517"/>
                    </a:ext>
                  </a:extLst>
                </a:gridCol>
                <a:gridCol w="1492034">
                  <a:extLst>
                    <a:ext uri="{9D8B030D-6E8A-4147-A177-3AD203B41FA5}">
                      <a16:colId xmlns:a16="http://schemas.microsoft.com/office/drawing/2014/main" val="2921739547"/>
                    </a:ext>
                  </a:extLst>
                </a:gridCol>
                <a:gridCol w="1492034">
                  <a:extLst>
                    <a:ext uri="{9D8B030D-6E8A-4147-A177-3AD203B41FA5}">
                      <a16:colId xmlns:a16="http://schemas.microsoft.com/office/drawing/2014/main" val="743185338"/>
                    </a:ext>
                  </a:extLst>
                </a:gridCol>
              </a:tblGrid>
              <a:tr h="4599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Stand </a:t>
                      </a:r>
                      <a:r>
                        <a:rPr lang="de-DE" sz="1200" dirty="0" smtClean="0">
                          <a:effectLst/>
                        </a:rPr>
                        <a:t>01.01</a:t>
                      </a:r>
                      <a:r>
                        <a:rPr lang="de-DE" sz="1200" dirty="0">
                          <a:effectLst/>
                        </a:rPr>
                        <a:t>.              Euro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Zuführung             Euro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Entnahmen              Euro</a:t>
                      </a:r>
                      <a:endParaRPr lang="de-D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Stand 31.12.            Euro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18469335"/>
                  </a:ext>
                </a:extLst>
              </a:tr>
              <a:tr h="298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2014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5.518.533,05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1.543.667,77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3.974.865,28 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01475198"/>
                  </a:ext>
                </a:extLst>
              </a:tr>
              <a:tr h="298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2015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3.974.865,28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705.718,96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4.680.584,24 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2521238"/>
                  </a:ext>
                </a:extLst>
              </a:tr>
              <a:tr h="298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2016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4.680.584,24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1.561.547,63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6.242.131,87 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71939198"/>
                  </a:ext>
                </a:extLst>
              </a:tr>
              <a:tr h="298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2017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6.242.131,87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1.461.098,01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4.781.033,86 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70808861"/>
                  </a:ext>
                </a:extLst>
              </a:tr>
              <a:tr h="298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2018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4.781.033,86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1.541.281,97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3.239.751,89 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6481251"/>
                  </a:ext>
                </a:extLst>
              </a:tr>
              <a:tr h="298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2019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3.239.751,89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1.930.712,47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5.170.464,36 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00869338"/>
                  </a:ext>
                </a:extLst>
              </a:tr>
              <a:tr h="298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2020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5.170.464,36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6.907.285,69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12.077.750,05 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08771846"/>
                  </a:ext>
                </a:extLst>
              </a:tr>
              <a:tr h="298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2021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12.077.750,05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3.175.544,58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15.253.294,63 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5089217"/>
                  </a:ext>
                </a:extLst>
              </a:tr>
              <a:tr h="298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2022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15.253.294,63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2.034.610,16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17.287.904,79 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9360383"/>
                  </a:ext>
                </a:extLst>
              </a:tr>
              <a:tr h="298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2023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17.287.904,79</a:t>
                      </a:r>
                      <a:endParaRPr lang="de-D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967.759,53</a:t>
                      </a:r>
                      <a:r>
                        <a:rPr lang="de-DE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endParaRPr lang="de-D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18.255.664,32</a:t>
                      </a:r>
                      <a:endParaRPr lang="de-D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09974929"/>
                  </a:ext>
                </a:extLst>
              </a:tr>
              <a:tr h="298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2024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18.255.664,32</a:t>
                      </a:r>
                      <a:endParaRPr lang="de-D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endParaRPr lang="de-D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15.000.000,00</a:t>
                      </a:r>
                      <a:endParaRPr lang="de-DE" sz="12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3.255.664,32</a:t>
                      </a:r>
                      <a:endParaRPr lang="de-DE" sz="12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72443534"/>
                  </a:ext>
                </a:extLst>
              </a:tr>
              <a:tr h="298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2025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endParaRPr lang="de-D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endParaRPr lang="de-D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endParaRPr lang="de-D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8735620"/>
                  </a:ext>
                </a:extLst>
              </a:tr>
            </a:tbl>
          </a:graphicData>
        </a:graphic>
      </p:graphicFrame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45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28649" y="313369"/>
            <a:ext cx="7886700" cy="647885"/>
          </a:xfrm>
        </p:spPr>
        <p:txBody>
          <a:bodyPr>
            <a:normAutofit/>
          </a:bodyPr>
          <a:lstStyle/>
          <a:p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</a:rPr>
              <a:t>Kredite</a:t>
            </a:r>
            <a:endParaRPr lang="de-DE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015955"/>
              </p:ext>
            </p:extLst>
          </p:nvPr>
        </p:nvGraphicFramePr>
        <p:xfrm>
          <a:off x="628649" y="871268"/>
          <a:ext cx="7324091" cy="869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9288">
                  <a:extLst>
                    <a:ext uri="{9D8B030D-6E8A-4147-A177-3AD203B41FA5}">
                      <a16:colId xmlns:a16="http://schemas.microsoft.com/office/drawing/2014/main" val="902133709"/>
                    </a:ext>
                  </a:extLst>
                </a:gridCol>
                <a:gridCol w="1204621">
                  <a:extLst>
                    <a:ext uri="{9D8B030D-6E8A-4147-A177-3AD203B41FA5}">
                      <a16:colId xmlns:a16="http://schemas.microsoft.com/office/drawing/2014/main" val="2794647321"/>
                    </a:ext>
                  </a:extLst>
                </a:gridCol>
                <a:gridCol w="1243340">
                  <a:extLst>
                    <a:ext uri="{9D8B030D-6E8A-4147-A177-3AD203B41FA5}">
                      <a16:colId xmlns:a16="http://schemas.microsoft.com/office/drawing/2014/main" val="2135276224"/>
                    </a:ext>
                  </a:extLst>
                </a:gridCol>
                <a:gridCol w="1099646">
                  <a:extLst>
                    <a:ext uri="{9D8B030D-6E8A-4147-A177-3AD203B41FA5}">
                      <a16:colId xmlns:a16="http://schemas.microsoft.com/office/drawing/2014/main" val="1314441667"/>
                    </a:ext>
                  </a:extLst>
                </a:gridCol>
                <a:gridCol w="1090181">
                  <a:extLst>
                    <a:ext uri="{9D8B030D-6E8A-4147-A177-3AD203B41FA5}">
                      <a16:colId xmlns:a16="http://schemas.microsoft.com/office/drawing/2014/main" val="1055307934"/>
                    </a:ext>
                  </a:extLst>
                </a:gridCol>
                <a:gridCol w="1252805">
                  <a:extLst>
                    <a:ext uri="{9D8B030D-6E8A-4147-A177-3AD203B41FA5}">
                      <a16:colId xmlns:a16="http://schemas.microsoft.com/office/drawing/2014/main" val="3750158095"/>
                    </a:ext>
                  </a:extLst>
                </a:gridCol>
                <a:gridCol w="874210">
                  <a:extLst>
                    <a:ext uri="{9D8B030D-6E8A-4147-A177-3AD203B41FA5}">
                      <a16:colId xmlns:a16="http://schemas.microsoft.com/office/drawing/2014/main" val="3543096605"/>
                    </a:ext>
                  </a:extLst>
                </a:gridCol>
              </a:tblGrid>
              <a:tr h="869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Jahr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Stand 1.1          Euro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Kreditaufnahme               </a:t>
                      </a:r>
                      <a:r>
                        <a:rPr lang="de-DE" sz="1200" dirty="0">
                          <a:effectLst/>
                        </a:rPr>
                        <a:t>Euro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sonstiger Zugang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Tilgung                     Euro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Stand 31.12.       Euro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Schulden- stand je Einwohner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94912080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644975"/>
              </p:ext>
            </p:extLst>
          </p:nvPr>
        </p:nvGraphicFramePr>
        <p:xfrm>
          <a:off x="628650" y="1740814"/>
          <a:ext cx="7324090" cy="3460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9287">
                  <a:extLst>
                    <a:ext uri="{9D8B030D-6E8A-4147-A177-3AD203B41FA5}">
                      <a16:colId xmlns:a16="http://schemas.microsoft.com/office/drawing/2014/main" val="1288476167"/>
                    </a:ext>
                  </a:extLst>
                </a:gridCol>
                <a:gridCol w="1204621">
                  <a:extLst>
                    <a:ext uri="{9D8B030D-6E8A-4147-A177-3AD203B41FA5}">
                      <a16:colId xmlns:a16="http://schemas.microsoft.com/office/drawing/2014/main" val="2177196942"/>
                    </a:ext>
                  </a:extLst>
                </a:gridCol>
                <a:gridCol w="1243340">
                  <a:extLst>
                    <a:ext uri="{9D8B030D-6E8A-4147-A177-3AD203B41FA5}">
                      <a16:colId xmlns:a16="http://schemas.microsoft.com/office/drawing/2014/main" val="2029350105"/>
                    </a:ext>
                  </a:extLst>
                </a:gridCol>
                <a:gridCol w="1099646">
                  <a:extLst>
                    <a:ext uri="{9D8B030D-6E8A-4147-A177-3AD203B41FA5}">
                      <a16:colId xmlns:a16="http://schemas.microsoft.com/office/drawing/2014/main" val="3761578545"/>
                    </a:ext>
                  </a:extLst>
                </a:gridCol>
                <a:gridCol w="1090181">
                  <a:extLst>
                    <a:ext uri="{9D8B030D-6E8A-4147-A177-3AD203B41FA5}">
                      <a16:colId xmlns:a16="http://schemas.microsoft.com/office/drawing/2014/main" val="860435154"/>
                    </a:ext>
                  </a:extLst>
                </a:gridCol>
                <a:gridCol w="1252805">
                  <a:extLst>
                    <a:ext uri="{9D8B030D-6E8A-4147-A177-3AD203B41FA5}">
                      <a16:colId xmlns:a16="http://schemas.microsoft.com/office/drawing/2014/main" val="3682167493"/>
                    </a:ext>
                  </a:extLst>
                </a:gridCol>
                <a:gridCol w="874210">
                  <a:extLst>
                    <a:ext uri="{9D8B030D-6E8A-4147-A177-3AD203B41FA5}">
                      <a16:colId xmlns:a16="http://schemas.microsoft.com/office/drawing/2014/main" val="567460800"/>
                    </a:ext>
                  </a:extLst>
                </a:gridCol>
              </a:tblGrid>
              <a:tr h="316286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1" i="0" u="none" strike="noStrike" dirty="0"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17.574.835,32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1.204.692,84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16.370.142,50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120,88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037270"/>
                  </a:ext>
                </a:extLst>
              </a:tr>
              <a:tr h="316286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1" i="0" u="none" strike="noStrike"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16.370.142,50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1.271.975,98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15.098.166,52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110,93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067892"/>
                  </a:ext>
                </a:extLst>
              </a:tr>
              <a:tr h="316286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1" i="0" u="none" strike="noStrike"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15.098.166,52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0" i="0" u="none" strike="noStrike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1.210.712,63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13.887.453,89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100,85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18164"/>
                  </a:ext>
                </a:extLst>
              </a:tr>
              <a:tr h="316286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1" i="0" u="none" strike="noStrike"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13.887.453,89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1.239.348,78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effectLst/>
                          <a:latin typeface="Arial" panose="020B0604020202020204" pitchFamily="34" charset="0"/>
                        </a:rPr>
                        <a:t>12.648.105,11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91,53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95637"/>
                  </a:ext>
                </a:extLst>
              </a:tr>
              <a:tr h="316286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1" i="0" u="none" strike="noStrike"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12.648.105,11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5.839.540,79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2.498.719,92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15.988.925,98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115,12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257053"/>
                  </a:ext>
                </a:extLst>
              </a:tr>
              <a:tr h="316286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1" i="0" u="none" strike="noStrike"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15.988.925,98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2.498.484,73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13.490.441,25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96,62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09923218"/>
                  </a:ext>
                </a:extLst>
              </a:tr>
              <a:tr h="316286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1" i="0" u="none" strike="noStrike">
                          <a:effectLst/>
                          <a:latin typeface="Arial" panose="020B0604020202020204" pitchFamily="34" charset="0"/>
                        </a:rPr>
                        <a:t>2022 *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13.506.036,19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2.163.707,94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11.342.328,25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 dirty="0">
                          <a:effectLst/>
                          <a:latin typeface="Arial" panose="020B0604020202020204" pitchFamily="34" charset="0"/>
                        </a:rPr>
                        <a:t>80,06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28812238"/>
                  </a:ext>
                </a:extLst>
              </a:tr>
              <a:tr h="316286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1" i="0" u="none" strike="noStrike">
                          <a:effectLst/>
                          <a:latin typeface="Arial" panose="020B0604020202020204" pitchFamily="34" charset="0"/>
                        </a:rPr>
                        <a:t>2023**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effectLst/>
                          <a:latin typeface="Arial" panose="020B0604020202020204" pitchFamily="34" charset="0"/>
                        </a:rPr>
                        <a:t>18.893.119,66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3.000.000,00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effectLst/>
                          <a:latin typeface="Arial" panose="020B0604020202020204" pitchFamily="34" charset="0"/>
                        </a:rPr>
                        <a:t>2.342.643,29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19.550.476,37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effectLst/>
                          <a:latin typeface="Arial" panose="020B0604020202020204" pitchFamily="34" charset="0"/>
                        </a:rPr>
                        <a:t>137,99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26336314"/>
                  </a:ext>
                </a:extLst>
              </a:tr>
              <a:tr h="316286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1" i="0" u="none" strike="noStrike"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effectLst/>
                          <a:latin typeface="Arial" panose="020B0604020202020204" pitchFamily="34" charset="0"/>
                        </a:rPr>
                        <a:t>19.550.476,37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e-DE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2.220.600</a:t>
                      </a:r>
                      <a:endParaRPr lang="de-DE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17.329.876,37</a:t>
                      </a:r>
                      <a:endParaRPr lang="de-DE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121,70</a:t>
                      </a:r>
                      <a:endParaRPr lang="de-DE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69617234"/>
                  </a:ext>
                </a:extLst>
              </a:tr>
              <a:tr h="277958">
                <a:tc gridSpan="7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effectLst/>
                          <a:latin typeface="Helv"/>
                        </a:rPr>
                        <a:t>* Wert zum 01.01.2022 im Vergleich Ergebnis 31.12.2021 wurde um 15.594,94 €, innere Darlehen, nach oben korrigiert.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532860"/>
                  </a:ext>
                </a:extLst>
              </a:tr>
              <a:tr h="336430">
                <a:tc gridSpan="7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effectLst/>
                          <a:latin typeface="Helv"/>
                        </a:rPr>
                        <a:t>** Schuldenstand ab 01.01.2023 korrigiert, einschl. Darlehen aus </a:t>
                      </a:r>
                      <a:r>
                        <a:rPr lang="de-DE" sz="800" b="0" i="0" u="none" strike="noStrike" dirty="0" err="1">
                          <a:effectLst/>
                          <a:latin typeface="Helv"/>
                        </a:rPr>
                        <a:t>kreditähnl</a:t>
                      </a:r>
                      <a:r>
                        <a:rPr lang="de-DE" sz="800" b="0" i="0" u="none" strike="noStrike" dirty="0">
                          <a:effectLst/>
                          <a:latin typeface="Helv"/>
                        </a:rPr>
                        <a:t>. Rechtsgeschäften über 7.550.791,41 € und </a:t>
                      </a:r>
                      <a:r>
                        <a:rPr lang="de-DE" sz="800" b="0" i="0" u="none" strike="noStrike" dirty="0" smtClean="0">
                          <a:effectLst/>
                          <a:latin typeface="Helv"/>
                        </a:rPr>
                        <a:t>Tilgungsleistung auf 2.342.643,29 €          korrigiert</a:t>
                      </a:r>
                      <a:endParaRPr lang="de-DE" sz="800" b="0" i="0" u="none" strike="noStrike" dirty="0">
                        <a:effectLst/>
                        <a:latin typeface="Helv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374608"/>
                  </a:ext>
                </a:extLst>
              </a:tr>
            </a:tbl>
          </a:graphicData>
        </a:graphic>
      </p:graphicFrame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410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47885"/>
          </a:xfrm>
        </p:spPr>
        <p:txBody>
          <a:bodyPr>
            <a:normAutofit/>
          </a:bodyPr>
          <a:lstStyle/>
          <a:p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</a:rPr>
              <a:t>Kassenkredite</a:t>
            </a:r>
            <a:endParaRPr lang="de-DE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24</a:t>
            </a:fld>
            <a:endParaRPr lang="de-DE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276732"/>
              </p:ext>
            </p:extLst>
          </p:nvPr>
        </p:nvGraphicFramePr>
        <p:xfrm>
          <a:off x="1524000" y="1397000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958">
                  <a:extLst>
                    <a:ext uri="{9D8B030D-6E8A-4147-A177-3AD203B41FA5}">
                      <a16:colId xmlns:a16="http://schemas.microsoft.com/office/drawing/2014/main" val="3506777528"/>
                    </a:ext>
                  </a:extLst>
                </a:gridCol>
                <a:gridCol w="1828042">
                  <a:extLst>
                    <a:ext uri="{9D8B030D-6E8A-4147-A177-3AD203B41FA5}">
                      <a16:colId xmlns:a16="http://schemas.microsoft.com/office/drawing/2014/main" val="12777796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73571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Höchstbeträge Kassenkredite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2024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2025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84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193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Klinikum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14,1</a:t>
                      </a:r>
                      <a:r>
                        <a:rPr lang="de-DE" baseline="0" dirty="0" smtClean="0"/>
                        <a:t> Mio.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14,1 Mio. €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758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408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Landkreis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20,0 Mio.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20,0 Mio. €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168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845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51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9226"/>
          </a:xfrm>
        </p:spPr>
        <p:txBody>
          <a:bodyPr>
            <a:normAutofit/>
          </a:bodyPr>
          <a:lstStyle/>
          <a:p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</a:rPr>
              <a:t>Klinikum Landkreis Erding</a:t>
            </a:r>
            <a:endParaRPr lang="de-DE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884974"/>
              </p:ext>
            </p:extLst>
          </p:nvPr>
        </p:nvGraphicFramePr>
        <p:xfrm>
          <a:off x="628650" y="1610101"/>
          <a:ext cx="7026912" cy="33173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6874">
                  <a:extLst>
                    <a:ext uri="{9D8B030D-6E8A-4147-A177-3AD203B41FA5}">
                      <a16:colId xmlns:a16="http://schemas.microsoft.com/office/drawing/2014/main" val="477842078"/>
                    </a:ext>
                  </a:extLst>
                </a:gridCol>
                <a:gridCol w="963558">
                  <a:extLst>
                    <a:ext uri="{9D8B030D-6E8A-4147-A177-3AD203B41FA5}">
                      <a16:colId xmlns:a16="http://schemas.microsoft.com/office/drawing/2014/main" val="3755944712"/>
                    </a:ext>
                  </a:extLst>
                </a:gridCol>
                <a:gridCol w="1326480">
                  <a:extLst>
                    <a:ext uri="{9D8B030D-6E8A-4147-A177-3AD203B41FA5}">
                      <a16:colId xmlns:a16="http://schemas.microsoft.com/office/drawing/2014/main" val="4132530012"/>
                    </a:ext>
                  </a:extLst>
                </a:gridCol>
              </a:tblGrid>
              <a:tr h="240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u="sng" dirty="0">
                          <a:effectLst/>
                        </a:rPr>
                        <a:t>Finanzbedarf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  <a:endParaRPr lang="de-DE" sz="1600" b="1" u="sng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  <a:endParaRPr lang="de-DE" sz="1600" b="1" u="sng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67739559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endParaRPr lang="de-DE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57575323"/>
                  </a:ext>
                </a:extLst>
              </a:tr>
              <a:tr h="240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Fehlbetragsausgleich Spitzabrechnung Vorjahr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3.677.500 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-2.641.000 € (2024)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66234309"/>
                  </a:ext>
                </a:extLst>
              </a:tr>
              <a:tr h="240116">
                <a:tc>
                  <a:txBody>
                    <a:bodyPr/>
                    <a:lstStyle/>
                    <a:p>
                      <a:endParaRPr lang="de-D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de-D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dirty="0" smtClean="0">
                          <a:effectLst/>
                          <a:latin typeface="Times New Roman" panose="02020603050405020304" pitchFamily="18" charset="0"/>
                        </a:rPr>
                        <a:t>-879.000 € (2023)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50759943"/>
                  </a:ext>
                </a:extLst>
              </a:tr>
              <a:tr h="240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Instandhaltung 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750.000 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1.284.300 €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4285908"/>
                  </a:ext>
                </a:extLst>
              </a:tr>
              <a:tr h="240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66132838"/>
                  </a:ext>
                </a:extLst>
              </a:tr>
              <a:tr h="240116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Kölner Pensionskasse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11.000 €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68000456"/>
                  </a:ext>
                </a:extLst>
              </a:tr>
              <a:tr h="240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34028182"/>
                  </a:ext>
                </a:extLst>
              </a:tr>
              <a:tr h="240116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Investitionskostenzuschuss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1.450.000 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4569256"/>
                  </a:ext>
                </a:extLst>
              </a:tr>
              <a:tr h="240116">
                <a:tc>
                  <a:txBody>
                    <a:bodyPr/>
                    <a:lstStyle/>
                    <a:p>
                      <a:endParaRPr lang="de-DE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de-D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de-D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50006885"/>
                  </a:ext>
                </a:extLst>
              </a:tr>
              <a:tr h="2401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Kommunalbeitrag Krankenhaus </a:t>
                      </a:r>
                      <a:r>
                        <a:rPr lang="de-DE" sz="12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laufendes Wirtschaftsjahr</a:t>
                      </a:r>
                      <a:endParaRPr lang="de-DE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18.600.000 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15.343.000 (Alt)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24759186"/>
                  </a:ext>
                </a:extLst>
              </a:tr>
              <a:tr h="240116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Aft>
                          <a:spcPts val="0"/>
                        </a:spcAft>
                      </a:pPr>
                      <a:endParaRPr lang="de-DE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10282963"/>
                  </a:ext>
                </a:extLst>
              </a:tr>
              <a:tr h="240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Summe: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24.485.500 </a:t>
                      </a:r>
                      <a:r>
                        <a:rPr lang="de-D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13.118.300 €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09361665"/>
                  </a:ext>
                </a:extLst>
              </a:tr>
              <a:tr h="240116">
                <a:tc>
                  <a:txBody>
                    <a:bodyPr/>
                    <a:lstStyle/>
                    <a:p>
                      <a:endParaRPr lang="de-DE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de-D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de-D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61271361"/>
                  </a:ext>
                </a:extLst>
              </a:tr>
            </a:tbl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930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0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100" b="1" dirty="0" smtClean="0">
                <a:solidFill>
                  <a:schemeClr val="accent6">
                    <a:lumMod val="75000"/>
                  </a:schemeClr>
                </a:solidFill>
              </a:rPr>
              <a:t>Ausblick für Umlagekraft 2026:</a:t>
            </a:r>
            <a:r>
              <a:rPr lang="de-DE" sz="5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de-DE" sz="54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de-DE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26</a:t>
            </a:fld>
            <a:endParaRPr lang="de-DE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558819"/>
              </p:ext>
            </p:extLst>
          </p:nvPr>
        </p:nvGraphicFramePr>
        <p:xfrm>
          <a:off x="628650" y="1008556"/>
          <a:ext cx="6184027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9768507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4391428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506563283"/>
                    </a:ext>
                  </a:extLst>
                </a:gridCol>
                <a:gridCol w="1612027">
                  <a:extLst>
                    <a:ext uri="{9D8B030D-6E8A-4147-A177-3AD203B41FA5}">
                      <a16:colId xmlns:a16="http://schemas.microsoft.com/office/drawing/2014/main" val="2046017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2025: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err="1" smtClean="0"/>
                        <a:t>Isteinnahmen</a:t>
                      </a:r>
                      <a:r>
                        <a:rPr lang="de-DE" dirty="0" smtClean="0"/>
                        <a:t> 2023 für 2025 Gesamtjahr: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err="1" smtClean="0"/>
                        <a:t>Isteinnahmen</a:t>
                      </a:r>
                      <a:r>
                        <a:rPr lang="de-DE" dirty="0" smtClean="0"/>
                        <a:t>  1. bis 3. VJ.  2024 für 2026: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735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GrdSt</a:t>
                      </a:r>
                      <a:r>
                        <a:rPr lang="de-DE" dirty="0" smtClean="0"/>
                        <a:t>. 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1.524.411 €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71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GrSt</a:t>
                      </a:r>
                      <a:r>
                        <a:rPr lang="de-DE" dirty="0" smtClean="0"/>
                        <a:t>. 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14.365.471 €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282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Gew.St</a:t>
                      </a:r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71.517.734 €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86.507.926 €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94.878.929 €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766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EK-Steuer-</a:t>
                      </a:r>
                      <a:r>
                        <a:rPr lang="de-DE" dirty="0" err="1" smtClean="0"/>
                        <a:t>Bet</a:t>
                      </a:r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102.714.647 €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121.777.036 €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94.996.394 €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180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Umsatz-Steuer-</a:t>
                      </a:r>
                      <a:r>
                        <a:rPr lang="de-DE" dirty="0" err="1" smtClean="0"/>
                        <a:t>Bet</a:t>
                      </a:r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10.315.240 €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10.315.240 €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7.558.491 €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699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Schlüssel-zuweisung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19.206.109 €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947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Umlagekraft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219.643.612 €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112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65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901234"/>
          </a:xfrm>
        </p:spPr>
        <p:txBody>
          <a:bodyPr>
            <a:normAutofit/>
          </a:bodyPr>
          <a:lstStyle/>
          <a:p>
            <a:pPr algn="ctr"/>
            <a:r>
              <a:rPr lang="de-DE" sz="4400" b="1" dirty="0" smtClean="0"/>
              <a:t>Inhalt</a:t>
            </a:r>
            <a:endParaRPr lang="de-DE" sz="4400" b="1" dirty="0"/>
          </a:p>
        </p:txBody>
      </p:sp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999564" y="1244319"/>
            <a:ext cx="7077636" cy="5425422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Ausgaben des Haushaltsplans 2025 (Fortsetzung)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de-DE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ÖPNV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Straßenbaumaßnahmen</a:t>
            </a:r>
            <a:endParaRPr lang="de-DE" dirty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Hochbaumaßnahmen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de-DE" dirty="0" smtClean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Berechnung der Mindestzuführung</a:t>
            </a:r>
            <a:endParaRPr lang="de-DE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Rücklagen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Kredite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Klinikum Landkreis Erding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dirty="0" smtClean="0"/>
              <a:t>Ausblick auf Umlagekraft 2026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392" y="4826311"/>
            <a:ext cx="2874608" cy="2031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771437" y="6342901"/>
            <a:ext cx="347074" cy="365125"/>
          </a:xfrm>
        </p:spPr>
        <p:txBody>
          <a:bodyPr/>
          <a:lstStyle/>
          <a:p>
            <a:fld id="{E8CFE064-EE01-402E-A3AA-4DA6B02E6D1B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631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0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05839"/>
          </a:xfrm>
        </p:spPr>
        <p:txBody>
          <a:bodyPr>
            <a:normAutofit fontScale="90000"/>
          </a:bodyPr>
          <a:lstStyle/>
          <a:p>
            <a:r>
              <a:rPr lang="de-DE" sz="2800" b="1" dirty="0" smtClean="0"/>
              <a:t/>
            </a:r>
            <a:br>
              <a:rPr lang="de-DE" sz="2800" b="1" dirty="0" smtClean="0"/>
            </a:br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</a:rPr>
              <a:t>Eckdaten zum Haushaltsentwurf 2025</a:t>
            </a:r>
            <a:r>
              <a:rPr lang="de-DE" sz="2800" b="1" dirty="0" smtClean="0"/>
              <a:t/>
            </a:r>
            <a:br>
              <a:rPr lang="de-DE" sz="2800" b="1" dirty="0" smtClean="0"/>
            </a:br>
            <a:endParaRPr lang="de-DE" sz="2800" b="1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130547"/>
              </p:ext>
            </p:extLst>
          </p:nvPr>
        </p:nvGraphicFramePr>
        <p:xfrm>
          <a:off x="413438" y="744071"/>
          <a:ext cx="7439644" cy="5687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9950">
                  <a:extLst>
                    <a:ext uri="{9D8B030D-6E8A-4147-A177-3AD203B41FA5}">
                      <a16:colId xmlns:a16="http://schemas.microsoft.com/office/drawing/2014/main" val="621157169"/>
                    </a:ext>
                  </a:extLst>
                </a:gridCol>
                <a:gridCol w="1640541">
                  <a:extLst>
                    <a:ext uri="{9D8B030D-6E8A-4147-A177-3AD203B41FA5}">
                      <a16:colId xmlns:a16="http://schemas.microsoft.com/office/drawing/2014/main" val="4133190168"/>
                    </a:ext>
                  </a:extLst>
                </a:gridCol>
                <a:gridCol w="1572800">
                  <a:extLst>
                    <a:ext uri="{9D8B030D-6E8A-4147-A177-3AD203B41FA5}">
                      <a16:colId xmlns:a16="http://schemas.microsoft.com/office/drawing/2014/main" val="1664613399"/>
                    </a:ext>
                  </a:extLst>
                </a:gridCol>
                <a:gridCol w="1470212">
                  <a:extLst>
                    <a:ext uri="{9D8B030D-6E8A-4147-A177-3AD203B41FA5}">
                      <a16:colId xmlns:a16="http://schemas.microsoft.com/office/drawing/2014/main" val="3651518267"/>
                    </a:ext>
                  </a:extLst>
                </a:gridCol>
                <a:gridCol w="726141">
                  <a:extLst>
                    <a:ext uri="{9D8B030D-6E8A-4147-A177-3AD203B41FA5}">
                      <a16:colId xmlns:a16="http://schemas.microsoft.com/office/drawing/2014/main" val="965286282"/>
                    </a:ext>
                  </a:extLst>
                </a:gridCol>
              </a:tblGrid>
              <a:tr h="292599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2024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2025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Differenz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in 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781723"/>
                  </a:ext>
                </a:extLst>
              </a:tr>
              <a:tr h="292599">
                <a:tc>
                  <a:txBody>
                    <a:bodyPr/>
                    <a:lstStyle/>
                    <a:p>
                      <a:r>
                        <a:rPr lang="de-DE" dirty="0" smtClean="0"/>
                        <a:t>Verwaltungs-HH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454370"/>
                  </a:ext>
                </a:extLst>
              </a:tr>
              <a:tr h="512049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Einnahmen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236.374.492 €</a:t>
                      </a:r>
                    </a:p>
                    <a:p>
                      <a:pPr algn="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116.019.900 €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578446"/>
                  </a:ext>
                </a:extLst>
              </a:tr>
              <a:tr h="512049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Ausgaben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236.374.492 €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240.862.600 €</a:t>
                      </a: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29199"/>
                  </a:ext>
                </a:extLst>
              </a:tr>
              <a:tr h="292599">
                <a:tc>
                  <a:txBody>
                    <a:bodyPr/>
                    <a:lstStyle/>
                    <a:p>
                      <a:r>
                        <a:rPr lang="de-DE" dirty="0" smtClean="0"/>
                        <a:t>Vermögens-HH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529518"/>
                  </a:ext>
                </a:extLst>
              </a:tr>
              <a:tr h="512049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Einnahmen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62.962.700 €</a:t>
                      </a:r>
                    </a:p>
                    <a:p>
                      <a:pPr algn="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14.681.600 €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087003"/>
                  </a:ext>
                </a:extLst>
              </a:tr>
              <a:tr h="559397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Ausgaben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62.962.700 €</a:t>
                      </a:r>
                    </a:p>
                    <a:p>
                      <a:pPr algn="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45.703.200 €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521111"/>
                  </a:ext>
                </a:extLst>
              </a:tr>
              <a:tr h="292599">
                <a:tc>
                  <a:txBody>
                    <a:bodyPr/>
                    <a:lstStyle/>
                    <a:p>
                      <a:r>
                        <a:rPr lang="de-DE" b="1" dirty="0" smtClean="0"/>
                        <a:t>Summe</a:t>
                      </a:r>
                      <a:endParaRPr lang="de-DE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299.337.192 €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955719"/>
                  </a:ext>
                </a:extLst>
              </a:tr>
              <a:tr h="512049">
                <a:tc>
                  <a:txBody>
                    <a:bodyPr/>
                    <a:lstStyle/>
                    <a:p>
                      <a:r>
                        <a:rPr lang="de-DE" b="0" dirty="0" smtClean="0"/>
                        <a:t>Umlagekraft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0" dirty="0" smtClean="0"/>
                        <a:t>208.591.698</a:t>
                      </a:r>
                      <a:r>
                        <a:rPr lang="de-DE" b="0" baseline="0" dirty="0" smtClean="0"/>
                        <a:t> €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219.643.612 €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0" dirty="0" smtClean="0"/>
                        <a:t>11.051.914 €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0" dirty="0" smtClean="0"/>
                        <a:t>+5,30</a:t>
                      </a:r>
                      <a:endParaRPr lang="de-DE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804604"/>
                  </a:ext>
                </a:extLst>
              </a:tr>
              <a:tr h="631618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Kreisumlage</a:t>
                      </a:r>
                    </a:p>
                    <a:p>
                      <a:pPr algn="l"/>
                      <a:r>
                        <a:rPr lang="de-DE" dirty="0" smtClean="0"/>
                        <a:t>          Hebesatz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115.768.392 €</a:t>
                      </a:r>
                    </a:p>
                    <a:p>
                      <a:pPr algn="r"/>
                      <a:r>
                        <a:rPr lang="de-DE" dirty="0" smtClean="0"/>
                        <a:t>55,50 %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dirty="0" smtClean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863935"/>
                  </a:ext>
                </a:extLst>
              </a:tr>
              <a:tr h="512049">
                <a:tc>
                  <a:txBody>
                    <a:bodyPr/>
                    <a:lstStyle/>
                    <a:p>
                      <a:r>
                        <a:rPr lang="de-DE" b="0" dirty="0" smtClean="0"/>
                        <a:t>Wert </a:t>
                      </a:r>
                      <a:r>
                        <a:rPr lang="de-DE" b="0" dirty="0" err="1" smtClean="0"/>
                        <a:t>Kreisumlagenpunkt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0" dirty="0" smtClean="0"/>
                        <a:t>2.085.917 €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2.196.436 €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0" dirty="0" smtClean="0"/>
                        <a:t>110.519</a:t>
                      </a:r>
                      <a:r>
                        <a:rPr lang="de-DE" b="0" baseline="0" dirty="0" smtClean="0"/>
                        <a:t> €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0" dirty="0" smtClean="0"/>
                        <a:t>+5,30</a:t>
                      </a:r>
                      <a:endParaRPr lang="de-DE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707991"/>
                  </a:ext>
                </a:extLst>
              </a:tr>
            </a:tbl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821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0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5400" b="1" dirty="0" smtClean="0"/>
              <a:t/>
            </a:r>
            <a:br>
              <a:rPr lang="de-DE" sz="5400" b="1" dirty="0" smtClean="0"/>
            </a:br>
            <a:r>
              <a:rPr lang="de-DE" sz="3100" b="1" dirty="0" smtClean="0">
                <a:solidFill>
                  <a:schemeClr val="accent6">
                    <a:lumMod val="75000"/>
                  </a:schemeClr>
                </a:solidFill>
              </a:rPr>
              <a:t>Umlagekraft 2025 in Euro</a:t>
            </a:r>
            <a:r>
              <a:rPr lang="de-DE" sz="5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de-DE" sz="54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de-DE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221275"/>
              </p:ext>
            </p:extLst>
          </p:nvPr>
        </p:nvGraphicFramePr>
        <p:xfrm>
          <a:off x="735108" y="1506066"/>
          <a:ext cx="7682753" cy="4207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845">
                  <a:extLst>
                    <a:ext uri="{9D8B030D-6E8A-4147-A177-3AD203B41FA5}">
                      <a16:colId xmlns:a16="http://schemas.microsoft.com/office/drawing/2014/main" val="2496735382"/>
                    </a:ext>
                  </a:extLst>
                </a:gridCol>
                <a:gridCol w="800666">
                  <a:extLst>
                    <a:ext uri="{9D8B030D-6E8A-4147-A177-3AD203B41FA5}">
                      <a16:colId xmlns:a16="http://schemas.microsoft.com/office/drawing/2014/main" val="72553594"/>
                    </a:ext>
                  </a:extLst>
                </a:gridCol>
                <a:gridCol w="858896">
                  <a:extLst>
                    <a:ext uri="{9D8B030D-6E8A-4147-A177-3AD203B41FA5}">
                      <a16:colId xmlns:a16="http://schemas.microsoft.com/office/drawing/2014/main" val="1925967640"/>
                    </a:ext>
                  </a:extLst>
                </a:gridCol>
                <a:gridCol w="993554">
                  <a:extLst>
                    <a:ext uri="{9D8B030D-6E8A-4147-A177-3AD203B41FA5}">
                      <a16:colId xmlns:a16="http://schemas.microsoft.com/office/drawing/2014/main" val="1240000163"/>
                    </a:ext>
                  </a:extLst>
                </a:gridCol>
                <a:gridCol w="858896">
                  <a:extLst>
                    <a:ext uri="{9D8B030D-6E8A-4147-A177-3AD203B41FA5}">
                      <a16:colId xmlns:a16="http://schemas.microsoft.com/office/drawing/2014/main" val="1979267117"/>
                    </a:ext>
                  </a:extLst>
                </a:gridCol>
                <a:gridCol w="858896">
                  <a:extLst>
                    <a:ext uri="{9D8B030D-6E8A-4147-A177-3AD203B41FA5}">
                      <a16:colId xmlns:a16="http://schemas.microsoft.com/office/drawing/2014/main" val="3503611480"/>
                    </a:ext>
                  </a:extLst>
                </a:gridCol>
                <a:gridCol w="858896">
                  <a:extLst>
                    <a:ext uri="{9D8B030D-6E8A-4147-A177-3AD203B41FA5}">
                      <a16:colId xmlns:a16="http://schemas.microsoft.com/office/drawing/2014/main" val="328180870"/>
                    </a:ext>
                  </a:extLst>
                </a:gridCol>
                <a:gridCol w="858896">
                  <a:extLst>
                    <a:ext uri="{9D8B030D-6E8A-4147-A177-3AD203B41FA5}">
                      <a16:colId xmlns:a16="http://schemas.microsoft.com/office/drawing/2014/main" val="961394544"/>
                    </a:ext>
                  </a:extLst>
                </a:gridCol>
                <a:gridCol w="906208">
                  <a:extLst>
                    <a:ext uri="{9D8B030D-6E8A-4147-A177-3AD203B41FA5}">
                      <a16:colId xmlns:a16="http://schemas.microsoft.com/office/drawing/2014/main" val="428928185"/>
                    </a:ext>
                  </a:extLst>
                </a:gridCol>
              </a:tblGrid>
              <a:tr h="273727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 dirty="0">
                          <a:effectLst/>
                        </a:rPr>
                        <a:t>Jahr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 dirty="0" err="1">
                          <a:effectLst/>
                        </a:rPr>
                        <a:t>GrdSt</a:t>
                      </a:r>
                      <a:r>
                        <a:rPr lang="de-DE" sz="1200" b="1" u="none" strike="noStrike" dirty="0">
                          <a:effectLst/>
                        </a:rPr>
                        <a:t>. A   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 dirty="0" err="1">
                          <a:effectLst/>
                        </a:rPr>
                        <a:t>GrdSt</a:t>
                      </a:r>
                      <a:r>
                        <a:rPr lang="de-DE" sz="1200" b="1" u="none" strike="noStrike" dirty="0">
                          <a:effectLst/>
                        </a:rPr>
                        <a:t>. B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 dirty="0" err="1">
                          <a:effectLst/>
                        </a:rPr>
                        <a:t>Gew.St</a:t>
                      </a:r>
                      <a:r>
                        <a:rPr lang="de-DE" sz="1200" b="1" u="none" strike="noStrike" dirty="0">
                          <a:effectLst/>
                        </a:rPr>
                        <a:t>.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 dirty="0" err="1">
                          <a:effectLst/>
                        </a:rPr>
                        <a:t>Eink.St</a:t>
                      </a:r>
                      <a:r>
                        <a:rPr lang="de-DE" sz="1200" b="1" u="none" strike="noStrike" dirty="0">
                          <a:effectLst/>
                        </a:rPr>
                        <a:t>.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 dirty="0" err="1">
                          <a:effectLst/>
                        </a:rPr>
                        <a:t>UmsStBet</a:t>
                      </a:r>
                      <a:r>
                        <a:rPr lang="de-DE" sz="1200" b="1" u="none" strike="noStrike" dirty="0">
                          <a:effectLst/>
                        </a:rPr>
                        <a:t>.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 dirty="0" err="1">
                          <a:effectLst/>
                        </a:rPr>
                        <a:t>Schlü.Zuw</a:t>
                      </a:r>
                      <a:r>
                        <a:rPr lang="de-DE" sz="1200" b="1" u="none" strike="noStrike" dirty="0">
                          <a:effectLst/>
                        </a:rPr>
                        <a:t>.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 dirty="0" err="1">
                          <a:effectLst/>
                        </a:rPr>
                        <a:t>Uml.Kraft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 dirty="0" err="1">
                          <a:effectLst/>
                        </a:rPr>
                        <a:t>Änder</a:t>
                      </a:r>
                      <a:r>
                        <a:rPr lang="de-DE" sz="1200" b="1" u="none" strike="noStrike" dirty="0">
                          <a:effectLst/>
                        </a:rPr>
                        <a:t>.%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1642989"/>
                  </a:ext>
                </a:extLst>
              </a:tr>
              <a:tr h="273727"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2013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1.218.382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9.585.199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41.397.959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56.273.305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3.050.272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5.992.912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117.518.029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8,45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8225501"/>
                  </a:ext>
                </a:extLst>
              </a:tr>
              <a:tr h="273727"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2014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1.217.204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9.573.414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46.557.355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61.062.103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3.431.421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7.034.342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128.875.839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9,66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9565732"/>
                  </a:ext>
                </a:extLst>
              </a:tr>
              <a:tr h="273727"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2015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1.206.812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9.933.210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52.610.001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66.438.534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3.470.105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7.471.897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141.130.559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9,51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1731422"/>
                  </a:ext>
                </a:extLst>
              </a:tr>
              <a:tr h="273727"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2016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1.509.866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12.544.458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66.356.315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70.579.628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3.579.915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8.240.435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162.810.617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15,36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0717913"/>
                  </a:ext>
                </a:extLst>
              </a:tr>
              <a:tr h="273727"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2017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1.515.147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12.625.973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63.884.516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75.291.420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4.652.482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7.666.464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165.636.002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1,74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213930"/>
                  </a:ext>
                </a:extLst>
              </a:tr>
              <a:tr h="273727"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2018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1.519.767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12.833.690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64.699.868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79.442.435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4.794.213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8.498.907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171.788.880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3,71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4472546"/>
                  </a:ext>
                </a:extLst>
              </a:tr>
              <a:tr h="273727"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2019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1.537.442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12.803.194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77.348.519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85.273.963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5.967.844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10.376.204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193.307.166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16,71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083394"/>
                  </a:ext>
                </a:extLst>
              </a:tr>
              <a:tr h="273727"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2020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1.520.914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13.212.668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80.293.947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89.331.455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8.719.121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11.838.662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204.916.767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6,01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9573862"/>
                  </a:ext>
                </a:extLst>
              </a:tr>
              <a:tr h="273727"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2021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1.513.568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13.650.221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82.696.477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94.049.420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9.666.100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12.161.938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213.737.724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4,30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4379015"/>
                  </a:ext>
                </a:extLst>
              </a:tr>
              <a:tr h="273727"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2022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1.514.793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13.878.984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91.697.065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89.246.362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10.603.194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12.266.532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219.206.930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2,56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3795089"/>
                  </a:ext>
                </a:extLst>
              </a:tr>
              <a:tr h="273727"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2023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1.501.940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13.939.830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81.385.211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97.031.605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11.500.151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12.965.236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218.323.973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-0,40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8453653"/>
                  </a:ext>
                </a:extLst>
              </a:tr>
              <a:tr h="273727"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2024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1.519.925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14.050.680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66.677.555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102.928.353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10.151.264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13.263.921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208.591.698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-4,46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1160348"/>
                  </a:ext>
                </a:extLst>
              </a:tr>
              <a:tr h="273727"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2025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1.524.411</a:t>
                      </a:r>
                      <a:endParaRPr lang="de-DE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14.365.471</a:t>
                      </a:r>
                      <a:endParaRPr lang="de-DE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71.517.734</a:t>
                      </a:r>
                      <a:endParaRPr lang="de-DE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>
                          <a:effectLst/>
                        </a:rPr>
                        <a:t>102.714.647</a:t>
                      </a:r>
                      <a:endParaRPr lang="de-DE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10.315.240</a:t>
                      </a:r>
                      <a:endParaRPr lang="de-DE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>
                          <a:effectLst/>
                        </a:rPr>
                        <a:t>19.206.109</a:t>
                      </a:r>
                      <a:endParaRPr lang="de-DE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219.643.612</a:t>
                      </a:r>
                      <a:endParaRPr lang="de-DE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5,30</a:t>
                      </a:r>
                      <a:endParaRPr lang="de-DE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5976260"/>
                  </a:ext>
                </a:extLst>
              </a:tr>
              <a:tr h="27372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 dirty="0">
                          <a:effectLst/>
                        </a:rPr>
                        <a:t>Änderung %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0,30</a:t>
                      </a:r>
                      <a:endParaRPr lang="de-DE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2,24</a:t>
                      </a:r>
                      <a:endParaRPr lang="de-DE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7,26</a:t>
                      </a:r>
                      <a:endParaRPr lang="de-DE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-0,21</a:t>
                      </a:r>
                      <a:endParaRPr lang="de-DE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1,62</a:t>
                      </a:r>
                      <a:endParaRPr lang="de-DE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44,80</a:t>
                      </a:r>
                      <a:endParaRPr lang="de-DE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5,30</a:t>
                      </a:r>
                      <a:endParaRPr lang="de-DE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>
                          <a:effectLst/>
                        </a:rPr>
                        <a:t> </a:t>
                      </a:r>
                      <a:endParaRPr lang="de-DE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5378458"/>
                  </a:ext>
                </a:extLst>
              </a:tr>
            </a:tbl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893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>
            <a:normAutofit/>
          </a:bodyPr>
          <a:lstStyle/>
          <a:p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</a:rPr>
              <a:t>Grunderwerbsteuer 2025</a:t>
            </a:r>
            <a:endParaRPr lang="de-DE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929155"/>
            <a:ext cx="7886700" cy="4351338"/>
          </a:xfrm>
        </p:spPr>
        <p:txBody>
          <a:bodyPr>
            <a:normAutofit/>
          </a:bodyPr>
          <a:lstStyle/>
          <a:p>
            <a:r>
              <a:rPr lang="de-DE" sz="2000" dirty="0" smtClean="0"/>
              <a:t>Beträgt 3,50%</a:t>
            </a:r>
          </a:p>
          <a:p>
            <a:r>
              <a:rPr lang="de-DE" sz="2000" dirty="0" smtClean="0"/>
              <a:t>Dem Landkreis verbleiben 0,76% Einnahmen aus den Verkaufserlösen.</a:t>
            </a:r>
          </a:p>
          <a:p>
            <a:r>
              <a:rPr lang="de-DE" sz="2000" dirty="0" smtClean="0"/>
              <a:t>Um die 2025 veranschlagten Einnahmen von 2,5 Mio. € zu erreichen, sind Erwerbsvorgänge </a:t>
            </a:r>
            <a:r>
              <a:rPr lang="de-DE" sz="2000" dirty="0" err="1" smtClean="0"/>
              <a:t>i.H.v</a:t>
            </a:r>
            <a:r>
              <a:rPr lang="de-DE" sz="2000" dirty="0" smtClean="0"/>
              <a:t>. 328.947.368 € erforderlich.</a:t>
            </a:r>
          </a:p>
          <a:p>
            <a:r>
              <a:rPr lang="de-DE" sz="2000" dirty="0" err="1" smtClean="0"/>
              <a:t>Vss</a:t>
            </a:r>
            <a:r>
              <a:rPr lang="de-DE" sz="2000" dirty="0" smtClean="0"/>
              <a:t>. RE 2024 = 2,3 Mio. Euro zzgl. günstigeres Umfeld aufgrund von zu erwartenden Zinssenkungen</a:t>
            </a:r>
          </a:p>
          <a:p>
            <a:pPr marL="0" indent="0">
              <a:buNone/>
            </a:pPr>
            <a:endParaRPr lang="de-DE" sz="2000" dirty="0"/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498715"/>
              </p:ext>
            </p:extLst>
          </p:nvPr>
        </p:nvGraphicFramePr>
        <p:xfrm>
          <a:off x="502024" y="3021106"/>
          <a:ext cx="8356226" cy="3254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26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Pauschale Finanzzuweisungen nach Art. 7 </a:t>
            </a:r>
            <a:r>
              <a:rPr lang="de-DE" sz="2800" b="1" dirty="0" err="1" smtClean="0"/>
              <a:t>BayFAG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929155"/>
            <a:ext cx="7986432" cy="4973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 smtClean="0"/>
              <a:t>Betragen 2025 </a:t>
            </a:r>
            <a:r>
              <a:rPr lang="de-DE" sz="2000" dirty="0" err="1" smtClean="0"/>
              <a:t>vss</a:t>
            </a:r>
            <a:r>
              <a:rPr lang="de-DE" sz="2000" dirty="0" smtClean="0"/>
              <a:t>. </a:t>
            </a:r>
            <a:r>
              <a:rPr lang="de-DE" sz="2000" dirty="0"/>
              <a:t>18,42€ je Einwohner =&gt; Ansatz 2025: 2.625.800</a:t>
            </a:r>
            <a:r>
              <a:rPr lang="de-DE" sz="2000" dirty="0" smtClean="0"/>
              <a:t>€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>Betragen in 2025 </a:t>
            </a:r>
            <a:r>
              <a:rPr lang="de-DE" sz="2000" dirty="0" err="1" smtClean="0"/>
              <a:t>vss</a:t>
            </a:r>
            <a:r>
              <a:rPr lang="de-DE" sz="2000" dirty="0" smtClean="0"/>
              <a:t>. gemäß RE 24: 1.621.577 €</a:t>
            </a:r>
          </a:p>
          <a:p>
            <a:pPr marL="0" indent="0">
              <a:buNone/>
            </a:pPr>
            <a:endParaRPr lang="de-DE" sz="2000" dirty="0" smtClean="0"/>
          </a:p>
        </p:txBody>
      </p:sp>
      <p:sp>
        <p:nvSpPr>
          <p:cNvPr id="7" name="Titel 4"/>
          <p:cNvSpPr txBox="1">
            <a:spLocks/>
          </p:cNvSpPr>
          <p:nvPr/>
        </p:nvSpPr>
        <p:spPr>
          <a:xfrm>
            <a:off x="628650" y="1654198"/>
            <a:ext cx="7886700" cy="549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2800" b="1" dirty="0"/>
          </a:p>
        </p:txBody>
      </p:sp>
      <p:sp>
        <p:nvSpPr>
          <p:cNvPr id="6" name="Titel 4"/>
          <p:cNvSpPr txBox="1">
            <a:spLocks/>
          </p:cNvSpPr>
          <p:nvPr/>
        </p:nvSpPr>
        <p:spPr>
          <a:xfrm>
            <a:off x="628650" y="379881"/>
            <a:ext cx="7886700" cy="549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b="1" dirty="0">
                <a:solidFill>
                  <a:schemeClr val="accent6">
                    <a:lumMod val="75000"/>
                  </a:schemeClr>
                </a:solidFill>
              </a:rPr>
              <a:t>Pauschale Finanzzuweisungen nach Art. 7 </a:t>
            </a:r>
            <a:r>
              <a:rPr lang="de-DE" sz="2800" b="1" dirty="0" err="1">
                <a:solidFill>
                  <a:schemeClr val="accent6">
                    <a:lumMod val="75000"/>
                  </a:schemeClr>
                </a:solidFill>
              </a:rPr>
              <a:t>BayFAG</a:t>
            </a:r>
            <a:endParaRPr lang="de-DE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77922" y="3105835"/>
            <a:ext cx="6980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 smtClean="0"/>
              <a:t>Investitionspauschale</a:t>
            </a:r>
            <a:r>
              <a:rPr lang="de-DE" sz="2800" b="1" i="1" dirty="0" smtClean="0"/>
              <a:t> </a:t>
            </a:r>
            <a:r>
              <a:rPr lang="de-DE" sz="2800" b="1" dirty="0" smtClean="0"/>
              <a:t>nach </a:t>
            </a:r>
            <a:r>
              <a:rPr lang="de-DE" sz="2800" b="1" dirty="0"/>
              <a:t>Art. </a:t>
            </a:r>
            <a:r>
              <a:rPr lang="de-DE" sz="2800" b="1" dirty="0" smtClean="0"/>
              <a:t>12 </a:t>
            </a:r>
            <a:r>
              <a:rPr lang="de-DE" sz="2800" b="1" dirty="0" err="1"/>
              <a:t>BayFAG</a:t>
            </a:r>
            <a:endParaRPr lang="de-DE" sz="2800" b="1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104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>
            <a:normAutofit/>
          </a:bodyPr>
          <a:lstStyle/>
          <a:p>
            <a:r>
              <a:rPr lang="de-DE" sz="2800" b="1" dirty="0" smtClean="0">
                <a:solidFill>
                  <a:schemeClr val="accent6">
                    <a:lumMod val="50000"/>
                  </a:schemeClr>
                </a:solidFill>
              </a:rPr>
              <a:t>Schlüsselzuweisungen Stand 2025</a:t>
            </a:r>
            <a:endParaRPr lang="de-DE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929155"/>
            <a:ext cx="7886700" cy="4351338"/>
          </a:xfrm>
        </p:spPr>
        <p:txBody>
          <a:bodyPr>
            <a:normAutofit/>
          </a:bodyPr>
          <a:lstStyle/>
          <a:p>
            <a:r>
              <a:rPr lang="de-DE" sz="2000" dirty="0" smtClean="0"/>
              <a:t>Erhöhung des Grundbetrags von 873,98 € auf 897,95 € für HH-Jahr 2025 =&gt; HH-Ansatz 2025: 24.930.000 € </a:t>
            </a:r>
          </a:p>
          <a:p>
            <a:r>
              <a:rPr lang="de-DE" sz="2000" dirty="0" smtClean="0"/>
              <a:t>HH-Ansatz 2024: 24.500.000 € 			 +430.000 €</a:t>
            </a:r>
          </a:p>
          <a:p>
            <a:r>
              <a:rPr lang="de-DE" sz="2000" dirty="0" smtClean="0"/>
              <a:t>RE 2024: 24.629.852 €</a:t>
            </a:r>
          </a:p>
          <a:p>
            <a:endParaRPr lang="de-DE" sz="2000" dirty="0"/>
          </a:p>
          <a:p>
            <a:endParaRPr lang="de-DE" sz="2000" dirty="0" smtClean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8</a:t>
            </a:fld>
            <a:endParaRPr lang="de-DE" dirty="0"/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0487985"/>
              </p:ext>
            </p:extLst>
          </p:nvPr>
        </p:nvGraphicFramePr>
        <p:xfrm>
          <a:off x="1371600" y="2381534"/>
          <a:ext cx="6223379" cy="3379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995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t="33339"/>
          <a:stretch/>
        </p:blipFill>
        <p:spPr bwMode="auto">
          <a:xfrm>
            <a:off x="6374921" y="5503653"/>
            <a:ext cx="2769079" cy="135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28650" y="188854"/>
            <a:ext cx="7886700" cy="549274"/>
          </a:xfrm>
        </p:spPr>
        <p:txBody>
          <a:bodyPr>
            <a:normAutofit/>
          </a:bodyPr>
          <a:lstStyle/>
          <a:p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</a:rPr>
              <a:t>Bezirksumlage</a:t>
            </a:r>
            <a:endParaRPr lang="de-DE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662306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000" dirty="0" smtClean="0"/>
          </a:p>
          <a:p>
            <a:endParaRPr lang="de-DE" sz="2000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E064-EE01-402E-A3AA-4DA6B02E6D1B}" type="slidenum">
              <a:rPr lang="de-DE" smtClean="0"/>
              <a:t>9</a:t>
            </a:fld>
            <a:endParaRPr lang="de-DE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393880"/>
              </p:ext>
            </p:extLst>
          </p:nvPr>
        </p:nvGraphicFramePr>
        <p:xfrm>
          <a:off x="1110341" y="1093694"/>
          <a:ext cx="7011685" cy="4336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2337">
                  <a:extLst>
                    <a:ext uri="{9D8B030D-6E8A-4147-A177-3AD203B41FA5}">
                      <a16:colId xmlns:a16="http://schemas.microsoft.com/office/drawing/2014/main" val="1596421026"/>
                    </a:ext>
                  </a:extLst>
                </a:gridCol>
                <a:gridCol w="1402337">
                  <a:extLst>
                    <a:ext uri="{9D8B030D-6E8A-4147-A177-3AD203B41FA5}">
                      <a16:colId xmlns:a16="http://schemas.microsoft.com/office/drawing/2014/main" val="963826603"/>
                    </a:ext>
                  </a:extLst>
                </a:gridCol>
                <a:gridCol w="1402337">
                  <a:extLst>
                    <a:ext uri="{9D8B030D-6E8A-4147-A177-3AD203B41FA5}">
                      <a16:colId xmlns:a16="http://schemas.microsoft.com/office/drawing/2014/main" val="165383579"/>
                    </a:ext>
                  </a:extLst>
                </a:gridCol>
                <a:gridCol w="1402337">
                  <a:extLst>
                    <a:ext uri="{9D8B030D-6E8A-4147-A177-3AD203B41FA5}">
                      <a16:colId xmlns:a16="http://schemas.microsoft.com/office/drawing/2014/main" val="1213585786"/>
                    </a:ext>
                  </a:extLst>
                </a:gridCol>
                <a:gridCol w="1402337">
                  <a:extLst>
                    <a:ext uri="{9D8B030D-6E8A-4147-A177-3AD203B41FA5}">
                      <a16:colId xmlns:a16="http://schemas.microsoft.com/office/drawing/2014/main" val="965441240"/>
                    </a:ext>
                  </a:extLst>
                </a:gridCol>
              </a:tblGrid>
              <a:tr h="2890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Jahr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Hebesatz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mehr/weniger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Betrag in €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mehr/weniger in €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7751053"/>
                  </a:ext>
                </a:extLst>
              </a:tr>
              <a:tr h="2890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2012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24,80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1,10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26.873.152 €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1.619.531 €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34942"/>
                  </a:ext>
                </a:extLst>
              </a:tr>
              <a:tr h="2890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2013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22,00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-2,80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25.853.966 €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-1.019.186 €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8271907"/>
                  </a:ext>
                </a:extLst>
              </a:tr>
              <a:tr h="2890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2014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21,50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-0,50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27.708.305 €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1.854.339 €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2514958"/>
                  </a:ext>
                </a:extLst>
              </a:tr>
              <a:tr h="2890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2015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19,50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-2,00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27.520.459 €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-187.846 €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6693547"/>
                  </a:ext>
                </a:extLst>
              </a:tr>
              <a:tr h="2890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2016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19,50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0,00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31.748.070 €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4.227.611 €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9091685"/>
                  </a:ext>
                </a:extLst>
              </a:tr>
              <a:tr h="2890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2017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19,50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0,00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32.299.020 €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550.950 €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557168"/>
                  </a:ext>
                </a:extLst>
              </a:tr>
              <a:tr h="2890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2018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21,00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1,50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36.075.665 €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3.776.645 €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8325899"/>
                  </a:ext>
                </a:extLst>
              </a:tr>
              <a:tr h="2890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2019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21,00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0,00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40.594.505 €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4.518.840 €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5750259"/>
                  </a:ext>
                </a:extLst>
              </a:tr>
              <a:tr h="2890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2020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21,00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0,00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43.032.521 €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2.438.016 €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1886642"/>
                  </a:ext>
                </a:extLst>
              </a:tr>
              <a:tr h="2890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2021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21,70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0,70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46.381.086 €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3.348.565 €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7772980"/>
                  </a:ext>
                </a:extLst>
              </a:tr>
              <a:tr h="2890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2022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22,00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0,30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48.225.525 €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1.844.439 €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5325115"/>
                  </a:ext>
                </a:extLst>
              </a:tr>
              <a:tr h="2890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2023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22,00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0,00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48.031.274 €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-194.251 €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1117202"/>
                  </a:ext>
                </a:extLst>
              </a:tr>
              <a:tr h="2890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2024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22,00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0,00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45.890.174 €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-2.141.100 €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9689899"/>
                  </a:ext>
                </a:extLst>
              </a:tr>
              <a:tr h="2890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2025</a:t>
                      </a:r>
                      <a:endParaRPr lang="de-DE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23,55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1,55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>
                          <a:effectLst/>
                        </a:rPr>
                        <a:t>51.726.071 €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u="none" strike="noStrike" dirty="0">
                          <a:effectLst/>
                        </a:rPr>
                        <a:t>5.835.897 €</a:t>
                      </a:r>
                      <a:endParaRPr lang="de-DE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309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281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2983</Words>
  <Application>Microsoft Office PowerPoint</Application>
  <PresentationFormat>Bildschirmpräsentation (4:3)</PresentationFormat>
  <Paragraphs>1122</Paragraphs>
  <Slides>26</Slides>
  <Notes>26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Helv</vt:lpstr>
      <vt:lpstr>Times New Roman</vt:lpstr>
      <vt:lpstr>Wingdings</vt:lpstr>
      <vt:lpstr>Office</vt:lpstr>
      <vt:lpstr>   Kreishaushalt 2025 Eckdaten</vt:lpstr>
      <vt:lpstr>Inhalt</vt:lpstr>
      <vt:lpstr>Inhalt</vt:lpstr>
      <vt:lpstr> Eckdaten zum Haushaltsentwurf 2025 </vt:lpstr>
      <vt:lpstr> Umlagekraft 2025 in Euro </vt:lpstr>
      <vt:lpstr>Grunderwerbsteuer 2025</vt:lpstr>
      <vt:lpstr>Pauschale Finanzzuweisungen nach Art. 7 BayFAG</vt:lpstr>
      <vt:lpstr>Schlüsselzuweisungen Stand 2025</vt:lpstr>
      <vt:lpstr>Bezirksumlage</vt:lpstr>
      <vt:lpstr>  Personalausgaben </vt:lpstr>
      <vt:lpstr>Schulische Einrichtungen</vt:lpstr>
      <vt:lpstr> </vt:lpstr>
      <vt:lpstr>Einzelplan 4 Soziales: </vt:lpstr>
      <vt:lpstr>Ausgaben für Soziale Sicherung: </vt:lpstr>
      <vt:lpstr>Krankenhausumlage Berechnung erfolgt je zur Hälfte nach Umlagekraft und Einwohnerzahl </vt:lpstr>
      <vt:lpstr>ÖPNV</vt:lpstr>
      <vt:lpstr>Straßenbaumaßnahmen 2025</vt:lpstr>
      <vt:lpstr>Straßenbaumaßnahmen 2025 II</vt:lpstr>
      <vt:lpstr>Hochbaumaßnahmen 2025</vt:lpstr>
      <vt:lpstr> Berechnung der Mindestzuführung 2025  </vt:lpstr>
      <vt:lpstr> Rücklagen I   Mindestrücklage für das Jahr 2025 in EUR </vt:lpstr>
      <vt:lpstr> Rücklagen II Allgemeine Rücklage des Landkreises in EUR </vt:lpstr>
      <vt:lpstr>Kredite</vt:lpstr>
      <vt:lpstr>Kassenkredite</vt:lpstr>
      <vt:lpstr>Klinikum Landkreis Erding</vt:lpstr>
      <vt:lpstr>Ausblick für Umlagekraft 2026: </vt:lpstr>
    </vt:vector>
  </TitlesOfParts>
  <Company>Landratsamt Erding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Haushalt 2023</dc:title>
  <dc:creator>Santen, Anna (Landratsamt Erding)</dc:creator>
  <cp:lastModifiedBy>Fiebrandt-Kirmeyer, Claudia (Landratsamt Erding)</cp:lastModifiedBy>
  <cp:revision>398</cp:revision>
  <cp:lastPrinted>2024-11-18T16:28:08Z</cp:lastPrinted>
  <dcterms:created xsi:type="dcterms:W3CDTF">2022-12-13T12:47:51Z</dcterms:created>
  <dcterms:modified xsi:type="dcterms:W3CDTF">2024-12-09T12:44:49Z</dcterms:modified>
</cp:coreProperties>
</file>