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2" r:id="rId4"/>
    <p:sldId id="258" r:id="rId5"/>
    <p:sldId id="265" r:id="rId6"/>
    <p:sldId id="260" r:id="rId7"/>
    <p:sldId id="264" r:id="rId8"/>
    <p:sldId id="261" r:id="rId9"/>
    <p:sldId id="266" r:id="rId10"/>
    <p:sldId id="263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CEED-4974-4A87-9A98-4611925B9FB2}" type="datetimeFigureOut">
              <a:rPr lang="de-DE" smtClean="0"/>
              <a:t>06.12.2024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Landratsamt Erding, Michael Perzl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EB11-9937-4FA0-84D6-F7BE362CE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4737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9520-CC40-4596-AC3D-69A33CE3C0CB}" type="datetimeFigureOut">
              <a:rPr lang="de-DE" smtClean="0"/>
              <a:t>06.12.2024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Landratsamt Erding, Michael Perzl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54FF5-9CDB-4342-B268-4218F53677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665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893961"/>
          </a:xfrm>
          <a:prstGeom prst="rect">
            <a:avLst/>
          </a:prstGeom>
        </p:spPr>
        <p:txBody>
          <a:bodyPr/>
          <a:lstStyle>
            <a:lvl1pPr algn="l">
              <a:defRPr sz="3500" b="1" i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de-DE" dirty="0" smtClean="0"/>
              <a:t>Titelmasterformat durch Klicke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88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57D6-8D2A-4D26-99CD-2800D45D09E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88" y="4149080"/>
            <a:ext cx="3832811" cy="27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45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1"/>
            <a:ext cx="9144000" cy="65303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283152" cy="449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22176" y="6237313"/>
            <a:ext cx="213360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64789" y="6276849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F057D6-8D2A-4D26-99CD-2800D45D09E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6641974"/>
            <a:ext cx="9144000" cy="21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0" y="6641974"/>
            <a:ext cx="8964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kern="1200" cap="none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Name Landratsamt Erding </a:t>
            </a:r>
            <a:r>
              <a:rPr lang="de-DE" sz="900" kern="1200" cap="none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Behörde</a:t>
            </a:r>
            <a:r>
              <a:rPr lang="de-DE" sz="900" kern="1200" cap="none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900" kern="1200" cap="none" dirty="0" err="1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xxxxxxxxxxxxxxxxxxxxxxx</a:t>
            </a:r>
            <a:r>
              <a:rPr lang="de-DE" sz="900" kern="1200" cap="none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endParaRPr lang="de-DE" sz="900" cap="none" baseline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500" b="1" i="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952" y="764704"/>
            <a:ext cx="8280920" cy="893961"/>
          </a:xfrm>
        </p:spPr>
        <p:txBody>
          <a:bodyPr/>
          <a:lstStyle/>
          <a:p>
            <a:pPr algn="ctr"/>
            <a:r>
              <a:rPr lang="de-DE" dirty="0" smtClean="0"/>
              <a:t>Entwicklung Energie- und Wasserverbrauch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9512" y="2420888"/>
            <a:ext cx="8280920" cy="1752600"/>
          </a:xfrm>
        </p:spPr>
        <p:txBody>
          <a:bodyPr/>
          <a:lstStyle/>
          <a:p>
            <a:pPr algn="ctr"/>
            <a:r>
              <a:rPr lang="de-DE" b="1" dirty="0" smtClean="0"/>
              <a:t>Landkreis Erding</a:t>
            </a:r>
          </a:p>
          <a:p>
            <a:endParaRPr lang="de-DE" b="1" dirty="0"/>
          </a:p>
          <a:p>
            <a:pPr algn="ctr"/>
            <a:r>
              <a:rPr lang="de-DE" b="1" dirty="0" smtClean="0"/>
              <a:t>Jahrespressekonferenz 2024</a:t>
            </a: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Michael Perzl</a:t>
            </a:r>
          </a:p>
          <a:p>
            <a:pPr algn="ctr"/>
            <a:r>
              <a:rPr lang="de-DE" dirty="0" smtClean="0"/>
              <a:t>Fachbereich 12</a:t>
            </a:r>
          </a:p>
          <a:p>
            <a:pPr algn="ctr"/>
            <a:r>
              <a:rPr lang="de-DE" dirty="0" smtClean="0"/>
              <a:t>Energie- und Klimaschutzmanager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2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851104" cy="1143000"/>
          </a:xfrm>
        </p:spPr>
        <p:txBody>
          <a:bodyPr/>
          <a:lstStyle/>
          <a:p>
            <a:r>
              <a:rPr lang="de-DE" sz="3600" dirty="0" smtClean="0"/>
              <a:t>Grundlagen</a:t>
            </a:r>
            <a:endParaRPr lang="de-DE" sz="3600" dirty="0"/>
          </a:p>
        </p:txBody>
      </p:sp>
      <p:sp>
        <p:nvSpPr>
          <p:cNvPr id="5" name="Rechteck 4"/>
          <p:cNvSpPr/>
          <p:nvPr/>
        </p:nvSpPr>
        <p:spPr>
          <a:xfrm>
            <a:off x="457200" y="1484784"/>
            <a:ext cx="7931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Der Landkreis Erding hat in den vergangenen Jahren ein vorbildhaftes kommunales Energiemanagement aufgebaut und umgesetzt. </a:t>
            </a:r>
            <a:endParaRPr lang="de-DE" sz="1600" dirty="0" smtClean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1600" dirty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Bereits </a:t>
            </a: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in 2010 wurde beschlossen, ein kommunales Energiemanagement für die Liegenschaften des Landkreises aufzubauen. </a:t>
            </a:r>
            <a:endParaRPr lang="de-DE" sz="1600" dirty="0" smtClean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1600" dirty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Seit </a:t>
            </a: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2012 werden jedes Jahr im Rahmen der Möglichkeiten verschiedene Maßnahmen zum Energiesparen über den Bauunterhalt umgesetzt. 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Der Erfolg des kommunalen Energiemanagements spiegelt sich sehr deutlich in der Entwicklung der Energieverbräuche des </a:t>
            </a: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Landkreises </a:t>
            </a: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wieder</a:t>
            </a: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de-DE" sz="16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Betrachtet wurden alle Schulen und das Verwaltungsgebäude ASP 2 (Liegenschaften im Eigentum des Landkreises</a:t>
            </a: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) sowie das Klinikum</a:t>
            </a:r>
          </a:p>
          <a:p>
            <a:endParaRPr lang="de-DE" sz="16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Die Auswertung beinhaltet auch die Stromerzeugung der PV-Anlagen auf kommunalen Liegenschaften</a:t>
            </a:r>
          </a:p>
          <a:p>
            <a:endParaRPr lang="de-DE" sz="16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Die Verbräuche von im Betrachtungszeitraum durchgeführten Erweiterungsbauten </a:t>
            </a:r>
          </a:p>
          <a:p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(KAG, GDO, </a:t>
            </a:r>
            <a:r>
              <a:rPr lang="de-DE"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FözD</a:t>
            </a: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und KFS) sind in der Auswertung enthalten</a:t>
            </a:r>
            <a:endParaRPr lang="de-DE" sz="16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851104" cy="1143000"/>
          </a:xfrm>
        </p:spPr>
        <p:txBody>
          <a:bodyPr/>
          <a:lstStyle/>
          <a:p>
            <a:r>
              <a:rPr lang="de-DE" dirty="0" smtClean="0"/>
              <a:t>Entwicklung Stromverbrauch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8780"/>
            <a:ext cx="8219256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457200" y="4774844"/>
            <a:ext cx="82626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r>
              <a:rPr lang="de-DE" i="1" dirty="0">
                <a:ea typeface="Times New Roman" panose="02020603050405020304" pitchFamily="18" charset="0"/>
                <a:cs typeface="MyriadPro-CondIt"/>
              </a:rPr>
              <a:t>Der Stromverbrauch ist im Vergleich zu 2011 um etwa 20 Prozent zurückgegangen.</a:t>
            </a:r>
            <a:endParaRPr lang="de-DE" dirty="0">
              <a:ea typeface="Times New Roman" panose="02020603050405020304" pitchFamily="18" charset="0"/>
              <a:cs typeface="MyriadPro-CondIt"/>
            </a:endParaRPr>
          </a:p>
          <a:p>
            <a:pPr marL="457200">
              <a:spcAft>
                <a:spcPts val="0"/>
              </a:spcAft>
            </a:pPr>
            <a:endParaRPr lang="de-DE" sz="800" dirty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r>
              <a:rPr lang="de-DE" i="1" dirty="0">
                <a:ea typeface="Times New Roman" panose="02020603050405020304" pitchFamily="18" charset="0"/>
                <a:cs typeface="MyriadPro-CondIt"/>
              </a:rPr>
              <a:t>Insgesamt wurden seit 2011 bereits über vier Millionen kWh Strom </a:t>
            </a:r>
            <a:r>
              <a:rPr lang="de-DE" i="1" dirty="0" smtClean="0">
                <a:ea typeface="Times New Roman" panose="02020603050405020304" pitchFamily="18" charset="0"/>
                <a:cs typeface="MyriadPro-CondIt"/>
              </a:rPr>
              <a:t>eingespart</a:t>
            </a:r>
          </a:p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endParaRPr lang="de-DE" sz="800" dirty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r>
              <a:rPr lang="de-DE" i="1" dirty="0">
                <a:ea typeface="Times New Roman" panose="02020603050405020304" pitchFamily="18" charset="0"/>
                <a:cs typeface="MyriadPro-CondIt"/>
              </a:rPr>
              <a:t>Das entspricht einer CO2-Einsparung von über 1000 </a:t>
            </a:r>
            <a:r>
              <a:rPr lang="de-DE" i="1" dirty="0" smtClean="0">
                <a:ea typeface="Times New Roman" panose="02020603050405020304" pitchFamily="18" charset="0"/>
                <a:cs typeface="MyriadPro-CondIt"/>
              </a:rPr>
              <a:t>Tonnen</a:t>
            </a:r>
          </a:p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endParaRPr lang="de-DE" sz="800" dirty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r>
              <a:rPr lang="de-DE" i="1" dirty="0">
                <a:ea typeface="Times New Roman" panose="02020603050405020304" pitchFamily="18" charset="0"/>
                <a:cs typeface="MyriadPro-CondIt"/>
              </a:rPr>
              <a:t>Die jährlichen Stromkosten haben sich dadurch (bei durchschnittlichem Strompreis von 30 ct/kWh) um etwa 150.000 Euro verringert.</a:t>
            </a:r>
            <a:endParaRPr lang="de-DE" dirty="0">
              <a:ea typeface="Times New Roman" panose="02020603050405020304" pitchFamily="18" charset="0"/>
              <a:cs typeface="MyriadPro-CondIt"/>
            </a:endParaRPr>
          </a:p>
        </p:txBody>
      </p:sp>
    </p:spTree>
    <p:extLst>
      <p:ext uri="{BB962C8B-B14F-4D97-AF65-F5344CB8AC3E}">
        <p14:creationId xmlns:p14="http://schemas.microsoft.com/office/powerpoint/2010/main" val="7141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851104" cy="1143000"/>
          </a:xfrm>
        </p:spPr>
        <p:txBody>
          <a:bodyPr/>
          <a:lstStyle/>
          <a:p>
            <a:r>
              <a:rPr lang="de-DE" sz="2800" dirty="0" smtClean="0"/>
              <a:t>Entwicklung Stromverbrauch Klinikum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457200" y="5201816"/>
            <a:ext cx="8262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r>
              <a:rPr lang="de-DE" i="1" dirty="0">
                <a:ea typeface="Times New Roman" panose="02020603050405020304" pitchFamily="18" charset="0"/>
                <a:cs typeface="MyriadPro-CondIt"/>
              </a:rPr>
              <a:t>Der Stromverbrauch ist im Vergleich zu </a:t>
            </a:r>
            <a:r>
              <a:rPr lang="de-DE" i="1" dirty="0" smtClean="0">
                <a:ea typeface="Times New Roman" panose="02020603050405020304" pitchFamily="18" charset="0"/>
                <a:cs typeface="MyriadPro-CondIt"/>
              </a:rPr>
              <a:t>2021 </a:t>
            </a:r>
            <a:r>
              <a:rPr lang="de-DE" i="1" dirty="0">
                <a:ea typeface="Times New Roman" panose="02020603050405020304" pitchFamily="18" charset="0"/>
                <a:cs typeface="MyriadPro-CondIt"/>
              </a:rPr>
              <a:t>um etwa </a:t>
            </a:r>
            <a:r>
              <a:rPr lang="de-DE" i="1" dirty="0" smtClean="0">
                <a:ea typeface="Times New Roman" panose="02020603050405020304" pitchFamily="18" charset="0"/>
                <a:cs typeface="MyriadPro-CondIt"/>
              </a:rPr>
              <a:t>5 Prozent zurückgegangen</a:t>
            </a:r>
            <a:endParaRPr lang="de-DE" dirty="0">
              <a:ea typeface="Times New Roman" panose="02020603050405020304" pitchFamily="18" charset="0"/>
              <a:cs typeface="MyriadPro-CondIt"/>
            </a:endParaRPr>
          </a:p>
          <a:p>
            <a:pPr marL="457200">
              <a:spcAft>
                <a:spcPts val="0"/>
              </a:spcAft>
            </a:pPr>
            <a:endParaRPr lang="de-DE" sz="800" dirty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r>
              <a:rPr lang="de-DE" i="1" dirty="0">
                <a:ea typeface="Times New Roman" panose="02020603050405020304" pitchFamily="18" charset="0"/>
                <a:cs typeface="MyriadPro-CondIt"/>
              </a:rPr>
              <a:t>Insgesamt wurden seit </a:t>
            </a:r>
            <a:r>
              <a:rPr lang="de-DE" i="1" dirty="0" smtClean="0">
                <a:ea typeface="Times New Roman" panose="02020603050405020304" pitchFamily="18" charset="0"/>
                <a:cs typeface="MyriadPro-CondIt"/>
              </a:rPr>
              <a:t>2021 etwa 267.000 kWh Strom eingespart</a:t>
            </a:r>
          </a:p>
          <a:p>
            <a:pPr marL="342900" lvl="0" indent="-342900">
              <a:spcAft>
                <a:spcPts val="0"/>
              </a:spcAft>
              <a:buFont typeface="MyriadPro-CondIt"/>
              <a:buChar char="•"/>
            </a:pPr>
            <a:endParaRPr lang="de-DE" sz="800" dirty="0">
              <a:ea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61158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851104" cy="1143000"/>
          </a:xfrm>
        </p:spPr>
        <p:txBody>
          <a:bodyPr/>
          <a:lstStyle/>
          <a:p>
            <a:r>
              <a:rPr lang="de-DE" dirty="0" smtClean="0"/>
              <a:t>Entwicklung Wärmeverbrauch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39552" y="4869160"/>
            <a:ext cx="8262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/>
              <a:t>Der tatsächliche Wärmeverbrauch ist in 2023 im Vergleich zu 2011 um etwa 10 Prozent zurückgegangen</a:t>
            </a:r>
            <a:r>
              <a:rPr lang="de-DE" i="1" dirty="0" smtClean="0"/>
              <a:t>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/>
              <a:t>Insgesamt wurden seit 2011 bereits über drei Millionen kWh Wärme </a:t>
            </a:r>
            <a:r>
              <a:rPr lang="de-DE" i="1" dirty="0" smtClean="0"/>
              <a:t>eingespart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/>
              <a:t>Das entspricht einer CO2-Einsparung von etwa 670 </a:t>
            </a:r>
            <a:r>
              <a:rPr lang="de-DE" i="1" dirty="0" smtClean="0"/>
              <a:t>Tonnen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Die jährlichen Wärmekosten haben sich dadurch (bei durchschnittlichem Wärmepreis von 10 ct/kWh) um etwa 84.000 Euro </a:t>
            </a:r>
            <a:r>
              <a:rPr lang="de-DE" i="1" dirty="0" smtClean="0"/>
              <a:t>verringert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2" y="1535549"/>
            <a:ext cx="7920880" cy="329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3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923112" cy="1143000"/>
          </a:xfrm>
        </p:spPr>
        <p:txBody>
          <a:bodyPr/>
          <a:lstStyle/>
          <a:p>
            <a:r>
              <a:rPr lang="de-DE" sz="2800" dirty="0" smtClean="0"/>
              <a:t>Entwicklung Wärmeverbrauch Klinikum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417595" y="5491147"/>
            <a:ext cx="826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de-DE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6725966" cy="380197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57200" y="5521979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Der Wärmeverbrauch am Klinikum ist in den letzten Jahren deutlich zurückgegangen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Bei der Fernwärme konnten gegenüber 2021 etwa 678.000 kWh eingespart werden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Beim Erdgas ist der Verbrauch gegenüber 2021 um 148.000 kWh reduziert worden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7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851104" cy="1143000"/>
          </a:xfrm>
        </p:spPr>
        <p:txBody>
          <a:bodyPr/>
          <a:lstStyle/>
          <a:p>
            <a:r>
              <a:rPr lang="de-DE" dirty="0" smtClean="0"/>
              <a:t>Entwicklung Wasserverbrauch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57200" y="4869159"/>
            <a:ext cx="85689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/>
              <a:t>Der Wasserverbrauch ist in 2023 im Vergleich zu 2011 um knapp 10 Prozent zurückgegangen</a:t>
            </a:r>
            <a:r>
              <a:rPr lang="de-DE" i="1" dirty="0" smtClean="0"/>
              <a:t>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800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Insgesamt </a:t>
            </a:r>
            <a:r>
              <a:rPr lang="de-DE" i="1" dirty="0"/>
              <a:t>wurden seit 2011 bereits über 30.000 m³ Wasser </a:t>
            </a:r>
            <a:r>
              <a:rPr lang="de-DE" i="1" dirty="0" smtClean="0"/>
              <a:t>eingespart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/>
              <a:t>Die jährlichen Wasserkosten haben sich dadurch (bei durchschnittlichem Wasserpreis von 3,58 €/m³) um etwa 8.000 Euro verringert.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8" y="1484784"/>
            <a:ext cx="7654090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851104" cy="1143000"/>
          </a:xfrm>
        </p:spPr>
        <p:txBody>
          <a:bodyPr/>
          <a:lstStyle/>
          <a:p>
            <a:r>
              <a:rPr lang="de-DE" dirty="0" smtClean="0"/>
              <a:t>Entwicklung Wasserverbrauch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1520" y="5445224"/>
            <a:ext cx="8748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/>
              <a:t>Der Wasserverbrauch </a:t>
            </a:r>
            <a:r>
              <a:rPr lang="de-DE" i="1" dirty="0" smtClean="0"/>
              <a:t>ist im </a:t>
            </a:r>
            <a:r>
              <a:rPr lang="de-DE" i="1" dirty="0"/>
              <a:t>Vergleich zu 2011 um knapp </a:t>
            </a:r>
            <a:r>
              <a:rPr lang="de-DE" i="1" dirty="0" smtClean="0"/>
              <a:t>etwa 2 </a:t>
            </a:r>
            <a:r>
              <a:rPr lang="de-DE" i="1" dirty="0"/>
              <a:t>Prozent </a:t>
            </a:r>
            <a:r>
              <a:rPr lang="de-DE" i="1" dirty="0" smtClean="0"/>
              <a:t>zurückgegangen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800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Insgesamt </a:t>
            </a:r>
            <a:r>
              <a:rPr lang="de-DE" i="1" dirty="0"/>
              <a:t>wurden seit </a:t>
            </a:r>
            <a:r>
              <a:rPr lang="de-DE" i="1" dirty="0" smtClean="0"/>
              <a:t>2011 etwa 1.637 </a:t>
            </a:r>
            <a:r>
              <a:rPr lang="de-DE" i="1" dirty="0"/>
              <a:t>m³ Wasser </a:t>
            </a:r>
            <a:r>
              <a:rPr lang="de-DE" i="1" dirty="0" smtClean="0"/>
              <a:t>eingespart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6482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851104" cy="1143000"/>
          </a:xfrm>
        </p:spPr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82352" y="1484784"/>
            <a:ext cx="75300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600" dirty="0">
                <a:latin typeface="+mj-lt"/>
                <a:ea typeface="Times New Roman" panose="02020603050405020304" pitchFamily="18" charset="0"/>
              </a:rPr>
              <a:t>Durch das kommunale Energiemanagement spart sich der Landkreis derzeit jährlich etwa 240.000,- Euro an Energie- und Wasserkosten.</a:t>
            </a:r>
            <a:endParaRPr lang="de-DE" sz="16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+mj-lt"/>
                <a:ea typeface="Times New Roman" panose="02020603050405020304" pitchFamily="18" charset="0"/>
                <a:cs typeface="MyriadPro-Regular"/>
              </a:rPr>
              <a:t> </a:t>
            </a:r>
            <a:endParaRPr lang="de-DE" sz="16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+mj-lt"/>
                <a:ea typeface="Times New Roman" panose="02020603050405020304" pitchFamily="18" charset="0"/>
              </a:rPr>
              <a:t>Durch das kommunale Energiemanagement des Landkreises Erding wurden bisher etwa 1.670 Tonnen klimaschädliches CO2 eingespart. </a:t>
            </a:r>
            <a:endParaRPr lang="de-DE" sz="1600" dirty="0" smtClean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600" dirty="0" smtClean="0">
                <a:latin typeface="+mj-lt"/>
                <a:ea typeface="Times New Roman" panose="02020603050405020304" pitchFamily="18" charset="0"/>
              </a:rPr>
              <a:t>Der </a:t>
            </a:r>
            <a:r>
              <a:rPr lang="de-DE" sz="1600" dirty="0">
                <a:latin typeface="+mj-lt"/>
                <a:ea typeface="Times New Roman" panose="02020603050405020304" pitchFamily="18" charset="0"/>
              </a:rPr>
              <a:t>Landkreis Erding leistet somit einen wesentlichen Beitrag zum kommunalen Klimaschutz</a:t>
            </a:r>
            <a:r>
              <a:rPr lang="de-DE" sz="16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de-DE" sz="16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b="1" dirty="0" smtClean="0">
                <a:latin typeface="+mj-lt"/>
                <a:ea typeface="Calibri" panose="020F0502020204030204" pitchFamily="34" charset="0"/>
              </a:rPr>
              <a:t>Der Stromverbrauch ist deutlich zurückgegangen, obwohl die Anzahl der Elektrogeräte an den Schulen deutlich zugenommen hat (z.B. Whiteboards) und die Schulen teilweise erweitert wurden.</a:t>
            </a:r>
            <a:endParaRPr lang="de-DE" sz="16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1600" dirty="0" smtClean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smtClean="0">
                <a:latin typeface="+mj-lt"/>
                <a:ea typeface="Calibri" panose="020F0502020204030204" pitchFamily="34" charset="0"/>
              </a:rPr>
              <a:t>Alle großen Liegenschaften des Landkreises sind an ein lokales Fernwärmenetz angeschlossen</a:t>
            </a:r>
          </a:p>
          <a:p>
            <a:pPr>
              <a:spcAft>
                <a:spcPts val="0"/>
              </a:spcAft>
            </a:pPr>
            <a:endParaRPr lang="de-DE" sz="16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smtClean="0">
                <a:latin typeface="+mj-lt"/>
                <a:ea typeface="Calibri" panose="020F0502020204030204" pitchFamily="34" charset="0"/>
              </a:rPr>
              <a:t>Der Landkreis Erding hat derzeit auf sieben Liegenschaften Photovoltaik Eigenverbrauchsanlagen installiert. Dies entspricht einer installierten Leistung von 267 kWp auf einer Dachfläche von 1951 m². Eine weitere Anlage auf dem Erweiterungsbau am Anne-Frank-Gymnasium mit 78 kWp ist geplant.</a:t>
            </a:r>
          </a:p>
          <a:p>
            <a:pPr>
              <a:spcAft>
                <a:spcPts val="0"/>
              </a:spcAft>
            </a:pPr>
            <a:endParaRPr lang="de-DE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Bildschirmpräsentation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MyriadPro-CondIt</vt:lpstr>
      <vt:lpstr>MyriadPro-Regular</vt:lpstr>
      <vt:lpstr>Times New Roman</vt:lpstr>
      <vt:lpstr>Larissa</vt:lpstr>
      <vt:lpstr>Benutzerdefiniertes Design</vt:lpstr>
      <vt:lpstr>Entwicklung Energie- und Wasserverbrauch</vt:lpstr>
      <vt:lpstr>Grundlagen</vt:lpstr>
      <vt:lpstr>Entwicklung Stromverbrauch</vt:lpstr>
      <vt:lpstr>Entwicklung Stromverbrauch Klinikum</vt:lpstr>
      <vt:lpstr>Entwicklung Wärmeverbrauch</vt:lpstr>
      <vt:lpstr>Entwicklung Wärmeverbrauch Klinikum</vt:lpstr>
      <vt:lpstr>Entwicklung Wasserverbrauch</vt:lpstr>
      <vt:lpstr>Entwicklung Wasserverbrauch</vt:lpstr>
      <vt:lpstr>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Tauschel, Monika (Landratsamt Erding)</dc:creator>
  <cp:lastModifiedBy>Fiebrandt-Kirmeyer, Claudia (Landratsamt Erding)</cp:lastModifiedBy>
  <cp:revision>33</cp:revision>
  <dcterms:created xsi:type="dcterms:W3CDTF">2013-07-15T09:42:31Z</dcterms:created>
  <dcterms:modified xsi:type="dcterms:W3CDTF">2024-12-06T10:41:14Z</dcterms:modified>
</cp:coreProperties>
</file>