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504" r:id="rId2"/>
    <p:sldId id="1356" r:id="rId3"/>
    <p:sldId id="1357" r:id="rId4"/>
    <p:sldId id="1358" r:id="rId5"/>
    <p:sldId id="1401" r:id="rId6"/>
    <p:sldId id="1360" r:id="rId7"/>
    <p:sldId id="1361" r:id="rId8"/>
    <p:sldId id="1362" r:id="rId9"/>
    <p:sldId id="1363" r:id="rId10"/>
    <p:sldId id="1364" r:id="rId11"/>
    <p:sldId id="1365" r:id="rId12"/>
    <p:sldId id="1366" r:id="rId13"/>
    <p:sldId id="1367" r:id="rId14"/>
    <p:sldId id="1399" r:id="rId15"/>
    <p:sldId id="1368" r:id="rId16"/>
    <p:sldId id="1369" r:id="rId17"/>
    <p:sldId id="1370" r:id="rId18"/>
    <p:sldId id="1371" r:id="rId19"/>
    <p:sldId id="1372" r:id="rId20"/>
    <p:sldId id="1373" r:id="rId21"/>
    <p:sldId id="1374" r:id="rId22"/>
    <p:sldId id="1375" r:id="rId23"/>
    <p:sldId id="1377" r:id="rId24"/>
    <p:sldId id="1378" r:id="rId25"/>
    <p:sldId id="1379" r:id="rId26"/>
    <p:sldId id="1380" r:id="rId27"/>
    <p:sldId id="1382" r:id="rId28"/>
    <p:sldId id="1383" r:id="rId29"/>
    <p:sldId id="1384" r:id="rId30"/>
    <p:sldId id="1396" r:id="rId31"/>
    <p:sldId id="1392" r:id="rId32"/>
  </p:sldIdLst>
  <p:sldSz cx="12192000" cy="6858000"/>
  <p:notesSz cx="6797675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1321" userDrawn="1">
          <p15:clr>
            <a:srgbClr val="A4A3A4"/>
          </p15:clr>
        </p15:guide>
        <p15:guide id="5" orient="horz" pos="11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7"/>
    <a:srgbClr val="FFFFCC"/>
    <a:srgbClr val="FFFF66"/>
    <a:srgbClr val="FFFF99"/>
    <a:srgbClr val="FFFFFF"/>
    <a:srgbClr val="CBE599"/>
    <a:srgbClr val="FF66FF"/>
    <a:srgbClr val="FF5050"/>
    <a:srgbClr val="FFCC00"/>
    <a:srgbClr val="8AB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5" autoAdjust="0"/>
    <p:restoredTop sz="93309" autoAdjust="0"/>
  </p:normalViewPr>
  <p:slideViewPr>
    <p:cSldViewPr snapToGrid="0">
      <p:cViewPr varScale="1">
        <p:scale>
          <a:sx n="89" d="100"/>
          <a:sy n="89" d="100"/>
        </p:scale>
        <p:origin x="228" y="90"/>
      </p:cViewPr>
      <p:guideLst>
        <p:guide orient="horz" pos="3475"/>
        <p:guide pos="7355"/>
        <p:guide orient="horz" pos="1321"/>
        <p:guide orient="horz" pos="1140"/>
      </p:guideLst>
    </p:cSldViewPr>
  </p:slideViewPr>
  <p:outlineViewPr>
    <p:cViewPr>
      <p:scale>
        <a:sx n="33" d="100"/>
        <a:sy n="33" d="100"/>
      </p:scale>
      <p:origin x="0" y="6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5464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endParaRPr lang="de-DE" sz="20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/>
          </a:p>
        </c:rich>
      </c:tx>
      <c:layout>
        <c:manualLayout>
          <c:xMode val="edge"/>
          <c:yMode val="edge"/>
          <c:x val="5.9248778115762422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606045794053381"/>
          <c:y val="0.12218745798273446"/>
          <c:w val="0.72112040680674105"/>
          <c:h val="0.80470388138889382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Verteilung der landwirtschaftlichen Biomasse (%) (bezogen auf Tgrockenmasse)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17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F-4378-9C96-988E7EDF0D59}"/>
              </c:ext>
            </c:extLst>
          </c:dPt>
          <c:dPt>
            <c:idx val="1"/>
            <c:bubble3D val="0"/>
            <c:explosion val="11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F-4378-9C96-988E7EDF0D59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F-4378-9C96-988E7EDF0D59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2F-4378-9C96-988E7EDF0D59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2F-4378-9C96-988E7EDF0D59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2F-4378-9C96-988E7EDF0D5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2F-4378-9C96-988E7EDF0D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885ED40-5228-468F-98C0-77A00250EEE5}" type="VALUE">
                      <a:rPr lang="en-US" b="1"/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2F-4378-9C96-988E7EDF0D59}"/>
                </c:ext>
              </c:extLst>
            </c:dLbl>
            <c:dLbl>
              <c:idx val="4"/>
              <c:layout>
                <c:manualLayout>
                  <c:x val="7.9761265597917116E-2"/>
                  <c:y val="1.93805007260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2F-4378-9C96-988E7EDF0D59}"/>
                </c:ext>
              </c:extLst>
            </c:dLbl>
            <c:dLbl>
              <c:idx val="5"/>
              <c:layout>
                <c:manualLayout>
                  <c:x val="8.153441934284375E-2"/>
                  <c:y val="0.12197353994360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2F-4378-9C96-988E7EDF0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Vegane Nahrung</c:v>
                </c:pt>
                <c:pt idx="1">
                  <c:v>Nebenprodukte</c:v>
                </c:pt>
                <c:pt idx="2">
                  <c:v>Koppelprodukte (Stroh)</c:v>
                </c:pt>
                <c:pt idx="3">
                  <c:v>Silomais</c:v>
                </c:pt>
                <c:pt idx="4">
                  <c:v>Fruchtfolge</c:v>
                </c:pt>
                <c:pt idx="5">
                  <c:v>Dauergrünland</c:v>
                </c:pt>
              </c:strCache>
            </c:strRef>
          </c:cat>
          <c:val>
            <c:numRef>
              <c:f>Tabelle1!$B$2:$B$7</c:f>
              <c:numCache>
                <c:formatCode>0</c:formatCode>
                <c:ptCount val="6"/>
                <c:pt idx="0">
                  <c:v>20</c:v>
                </c:pt>
                <c:pt idx="1">
                  <c:v>12</c:v>
                </c:pt>
                <c:pt idx="2">
                  <c:v>29</c:v>
                </c:pt>
                <c:pt idx="3">
                  <c:v>16</c:v>
                </c:pt>
                <c:pt idx="4">
                  <c:v>3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2F-4378-9C96-988E7EDF0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Hafer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5-5963-401C-80BD-1E55552B59A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5963-401C-80BD-1E55552B59AA}"/>
              </c:ext>
            </c:extLst>
          </c:dPt>
          <c:dPt>
            <c:idx val="2"/>
            <c:bubble3D val="0"/>
            <c:explosion val="9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C62-4EB6-9DD7-A9A87594A7B3}"/>
              </c:ext>
            </c:extLst>
          </c:dPt>
          <c:dLbls>
            <c:dLbl>
              <c:idx val="0"/>
              <c:layout>
                <c:manualLayout>
                  <c:x val="0.19297342619969768"/>
                  <c:y val="-4.86484094091737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63-401C-80BD-1E55552B59AA}"/>
                </c:ext>
              </c:extLst>
            </c:dLbl>
            <c:dLbl>
              <c:idx val="1"/>
              <c:layout>
                <c:manualLayout>
                  <c:x val="-0.14286054317460101"/>
                  <c:y val="0.126839726442100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63-401C-80BD-1E55552B59AA}"/>
                </c:ext>
              </c:extLst>
            </c:dLbl>
            <c:dLbl>
              <c:idx val="2"/>
              <c:layout>
                <c:manualLayout>
                  <c:x val="-0.10948167439296443"/>
                  <c:y val="-0.16937964390735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62-4EB6-9DD7-A9A87594A7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Stroh</c:v>
                </c:pt>
                <c:pt idx="1">
                  <c:v>Pülpe</c:v>
                </c:pt>
                <c:pt idx="2">
                  <c:v>Drink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50</c:v>
                </c:pt>
                <c:pt idx="1">
                  <c:v>31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3-401C-80BD-1E55552B5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 b="1" dirty="0">
                <a:solidFill>
                  <a:schemeClr val="tx1"/>
                </a:solidFill>
              </a:rPr>
              <a:t>Rinder und Schafe in Deutschland </a:t>
            </a:r>
            <a:r>
              <a:rPr lang="de-DE" sz="2000" b="0" dirty="0">
                <a:solidFill>
                  <a:schemeClr val="tx1"/>
                </a:solidFill>
              </a:rPr>
              <a:t>(in Mio.)</a:t>
            </a:r>
          </a:p>
        </c:rich>
      </c:tx>
      <c:layout>
        <c:manualLayout>
          <c:xMode val="edge"/>
          <c:yMode val="edge"/>
          <c:x val="0.15450472934767551"/>
          <c:y val="1.9867549668874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265394486443076"/>
          <c:y val="0.18379621421494502"/>
          <c:w val="0.8335766538051923"/>
          <c:h val="0.61702403921364135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Mio. Rinder</c:v>
                </c:pt>
              </c:strCache>
            </c:strRef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Tabelle1!$A$2:$A$8</c:f>
              <c:numCache>
                <c:formatCode>General</c:formatCode>
                <c:ptCount val="7"/>
                <c:pt idx="0">
                  <c:v>1800</c:v>
                </c:pt>
                <c:pt idx="1">
                  <c:v>1873</c:v>
                </c:pt>
                <c:pt idx="2">
                  <c:v>1913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2022</c:v>
                </c:pt>
              </c:numCache>
            </c:numRef>
          </c:xVal>
          <c:yVal>
            <c:numRef>
              <c:f>Tabelle1!$B$2:$B$8</c:f>
              <c:numCache>
                <c:formatCode>General</c:formatCode>
                <c:ptCount val="7"/>
                <c:pt idx="0">
                  <c:v>10.15</c:v>
                </c:pt>
                <c:pt idx="1">
                  <c:v>16.77</c:v>
                </c:pt>
                <c:pt idx="2">
                  <c:v>20.99</c:v>
                </c:pt>
                <c:pt idx="3">
                  <c:v>20.25</c:v>
                </c:pt>
                <c:pt idx="4">
                  <c:v>14.64</c:v>
                </c:pt>
                <c:pt idx="5">
                  <c:v>12.81</c:v>
                </c:pt>
                <c:pt idx="6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38-4E24-820C-906C36E51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798368"/>
        <c:axId val="407795872"/>
      </c:scatterChart>
      <c:scatterChart>
        <c:scatterStyle val="lineMarker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Mio. Schafe</c:v>
                </c:pt>
              </c:strCache>
            </c:strRef>
          </c:tx>
          <c:spPr>
            <a:ln w="50800" cap="rnd" cmpd="sng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alpha val="92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Tabelle1!$A$2:$A$8</c:f>
              <c:numCache>
                <c:formatCode>General</c:formatCode>
                <c:ptCount val="7"/>
                <c:pt idx="0">
                  <c:v>1800</c:v>
                </c:pt>
                <c:pt idx="1">
                  <c:v>1873</c:v>
                </c:pt>
                <c:pt idx="2">
                  <c:v>1913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2022</c:v>
                </c:pt>
              </c:numCache>
            </c:numRef>
          </c:xVal>
          <c:yVal>
            <c:numRef>
              <c:f>Tabelle1!$C$2:$C$8</c:f>
              <c:numCache>
                <c:formatCode>General</c:formatCode>
                <c:ptCount val="7"/>
                <c:pt idx="0">
                  <c:v>16.5</c:v>
                </c:pt>
                <c:pt idx="1">
                  <c:v>27.3</c:v>
                </c:pt>
                <c:pt idx="2">
                  <c:v>9.07</c:v>
                </c:pt>
                <c:pt idx="3">
                  <c:v>4.7</c:v>
                </c:pt>
                <c:pt idx="4">
                  <c:v>2.7</c:v>
                </c:pt>
                <c:pt idx="5">
                  <c:v>2.1</c:v>
                </c:pt>
                <c:pt idx="6">
                  <c:v>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38-4E24-820C-906C36E51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781312"/>
        <c:axId val="407768832"/>
      </c:scatterChart>
      <c:valAx>
        <c:axId val="407798368"/>
        <c:scaling>
          <c:orientation val="minMax"/>
          <c:max val="2030"/>
          <c:min val="18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7795872"/>
        <c:crosses val="autoZero"/>
        <c:crossBetween val="midCat"/>
        <c:majorUnit val="50"/>
      </c:valAx>
      <c:valAx>
        <c:axId val="407795872"/>
        <c:scaling>
          <c:orientation val="minMax"/>
          <c:max val="3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7798368"/>
        <c:crosses val="autoZero"/>
        <c:crossBetween val="midCat"/>
      </c:valAx>
      <c:valAx>
        <c:axId val="40776883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07781312"/>
        <c:crosses val="max"/>
        <c:crossBetween val="midCat"/>
      </c:valAx>
      <c:valAx>
        <c:axId val="407781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7768832"/>
        <c:crosses val="autoZero"/>
        <c:crossBetween val="midCat"/>
      </c:valAx>
      <c:spPr>
        <a:gradFill flip="none" rotWithShape="1">
          <a:gsLst>
            <a:gs pos="40000">
              <a:schemeClr val="accent5">
                <a:lumMod val="20000"/>
                <a:lumOff val="80000"/>
              </a:schemeClr>
            </a:gs>
            <a:gs pos="27000">
              <a:schemeClr val="accent6">
                <a:lumMod val="20000"/>
                <a:lumOff val="80000"/>
              </a:schemeClr>
            </a:gs>
          </a:gsLst>
          <a:lin ang="0" scaled="1"/>
          <a:tileRect/>
        </a:gradFill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 w="6350">
      <a:solidFill>
        <a:schemeClr val="bg1">
          <a:lumMod val="50000"/>
        </a:schemeClr>
      </a:solidFill>
    </a:ln>
    <a:effectLst/>
  </c:spPr>
  <c:txPr>
    <a:bodyPr/>
    <a:lstStyle/>
    <a:p>
      <a:pPr>
        <a:defRPr sz="1800">
          <a:latin typeface="+mn-lt"/>
        </a:defRPr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0.18664</cdr:x>
      <cdr:y>0.54879</cdr:y>
    </cdr:from>
    <cdr:to>
      <cdr:x>0.19422</cdr:x>
      <cdr:y>0.56071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CF5C7BF5-CCCB-9E56-AB88-383A2FC8683E}"/>
            </a:ext>
          </a:extLst>
        </cdr:cNvPr>
        <cdr:cNvSpPr/>
      </cdr:nvSpPr>
      <cdr:spPr>
        <a:xfrm xmlns:a="http://schemas.openxmlformats.org/drawingml/2006/main">
          <a:off x="1126234" y="2104813"/>
          <a:ext cx="45720" cy="4571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dirty="0"/>
            <a:t>Vorindustrielle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532" y="184374"/>
            <a:ext cx="3348484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135" y="184374"/>
            <a:ext cx="2114832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798"/>
            <a:ext cx="294565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9" y="9428798"/>
            <a:ext cx="294565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242A8A41-E2A7-4659-9377-BD579751B7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522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565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9" y="2"/>
            <a:ext cx="294565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4399"/>
            <a:ext cx="4984962" cy="44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798"/>
            <a:ext cx="294565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9" y="9428798"/>
            <a:ext cx="294565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15DBB98A-6AB4-40F2-9C84-31F945924D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921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0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0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0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0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5088" algn="l" defTabSz="9140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0" algn="l" defTabSz="9140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8" algn="l" defTabSz="9140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7377C-C43F-4513-80E5-1B0335BDB7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11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198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BB98A-6AB4-40F2-9C84-31F945924D4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86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BB98A-6AB4-40F2-9C84-31F945924D4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11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D1D17-EED6-A420-1852-3D0AF676A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66EE72A-A4F8-DC4A-E38A-9B73B4717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06BF956-2DE7-1A1C-7F8D-7ABA2BAD5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67E2A4-9E95-D909-6DAF-611C56051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BB98A-6AB4-40F2-9C84-31F945924D4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94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C6594-75B8-0B9F-3BDB-05182F217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0C6C23A-4325-BA2B-D6AC-5A5AFD3EC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A74C47-722C-8BC9-2508-A2494B2F2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7C8D70-A836-A4C6-0616-48D5F4CF8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BB98A-6AB4-40F2-9C84-31F945924D4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36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BB98A-6AB4-40F2-9C84-31F945924D4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3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BB98A-6AB4-40F2-9C84-31F945924D4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93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BB98A-6AB4-40F2-9C84-31F945924D4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35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BB98A-6AB4-40F2-9C84-31F945924D4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35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DBB98A-6AB4-40F2-9C84-31F945924D4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76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 hasCustomPrompt="1"/>
          </p:nvPr>
        </p:nvSpPr>
        <p:spPr>
          <a:xfrm>
            <a:off x="736600" y="160871"/>
            <a:ext cx="10508573" cy="1169740"/>
          </a:xfrm>
        </p:spPr>
        <p:txBody>
          <a:bodyPr lIns="0" tIns="0" rIns="0" bIns="0" anchor="b" anchorCtr="0"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3" name="Gerader Verbinder 2"/>
          <p:cNvCxnSpPr/>
          <p:nvPr userDrawn="1"/>
        </p:nvCxnSpPr>
        <p:spPr>
          <a:xfrm>
            <a:off x="0" y="1364473"/>
            <a:ext cx="12192000" cy="712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254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24649"/>
            <a:ext cx="10348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17"/>
          <p:cNvSpPr txBox="1">
            <a:spLocks/>
          </p:cNvSpPr>
          <p:nvPr userDrawn="1"/>
        </p:nvSpPr>
        <p:spPr>
          <a:xfrm>
            <a:off x="832883" y="6461935"/>
            <a:ext cx="10464803" cy="318723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UM Neue Helvetica 55 Regular" pitchFamily="34" charset="0"/>
                <a:ea typeface="ＭＳ Ｐゴシック" pitchFamily="-110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9pPr>
          </a:lstStyle>
          <a:p>
            <a:pPr algn="l">
              <a:tabLst>
                <a:tab pos="10609263" algn="r"/>
              </a:tabLst>
              <a:defRPr/>
            </a:pPr>
            <a:r>
              <a:rPr lang="de-DE" sz="1100" b="0" kern="12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10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Seite </a:t>
            </a:r>
            <a:fld id="{9EFC7BD3-CFBA-4761-A3D8-CD8B736A3812}" type="slidenum">
              <a:rPr lang="de-DE" sz="1100" baseline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pPr algn="l">
                <a:tabLst>
                  <a:tab pos="10609263" algn="r"/>
                </a:tabLst>
                <a:defRPr/>
              </a:pPr>
              <a:t>‹Nr.›</a:t>
            </a:fld>
            <a:endParaRPr lang="de-DE" sz="110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tabLst>
                <a:tab pos="10609263" algn="r"/>
              </a:tabLst>
              <a:defRPr/>
            </a:pPr>
            <a:r>
              <a:rPr lang="de-DE" sz="1100" b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Landkreis Erding, Landwirtschaftsempfang, Niederstraubing, 31.03.2025	W. Windisch: Brauchen wir überhaupt noch Nutztiere?</a:t>
            </a:r>
          </a:p>
        </p:txBody>
      </p:sp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11333480" y="524347"/>
            <a:ext cx="74892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6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pitchFamily="6" charset="-128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pitchFamily="6" charset="-128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pitchFamily="6" charset="-128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pitchFamily="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6" charset="-128"/>
              </a:defRPr>
            </a:lvl9pPr>
          </a:lstStyle>
          <a:p>
            <a:pPr algn="ctr"/>
            <a:r>
              <a:rPr lang="de-DE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Technische</a:t>
            </a:r>
            <a:br>
              <a:rPr lang="de-DE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Universität</a:t>
            </a:r>
            <a:br>
              <a:rPr lang="de-DE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München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0278" y="162397"/>
            <a:ext cx="6953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93" userDrawn="1">
          <p15:clr>
            <a:srgbClr val="F26B43"/>
          </p15:clr>
        </p15:guide>
        <p15:guide id="2" pos="453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limatereanalyzer.org/clim/sst_daily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pixabay.com/de/sonne-wetter-sommer-w%C3%A4rme-129613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602129" y="1368617"/>
            <a:ext cx="10508573" cy="2340204"/>
          </a:xfr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de-DE" sz="5400" dirty="0">
                <a:ea typeface="Tahoma" panose="020B0604030504040204" pitchFamily="34" charset="0"/>
                <a:cs typeface="Tahoma" panose="020B0604030504040204" pitchFamily="34" charset="0"/>
              </a:rPr>
              <a:t>Brauchen wir</a:t>
            </a:r>
            <a:br>
              <a:rPr lang="de-DE" sz="54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5400" dirty="0">
                <a:ea typeface="Tahoma" panose="020B0604030504040204" pitchFamily="34" charset="0"/>
                <a:cs typeface="Tahoma" panose="020B0604030504040204" pitchFamily="34" charset="0"/>
              </a:rPr>
              <a:t>überhaupt noch Nutztiere?</a:t>
            </a: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0" y="3708822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 Box 6">
            <a:extLst>
              <a:ext uri="{FF2B5EF4-FFF2-40B4-BE49-F238E27FC236}">
                <a16:creationId xmlns:a16="http://schemas.microsoft.com/office/drawing/2014/main" id="{012BEE14-68D0-4827-89CC-76AC5A3B0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932" y="4503638"/>
            <a:ext cx="3232360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eaLnBrk="0" hangingPunct="0"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r" eaLnBrk="0" hangingPunct="0"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r" eaLnBrk="0" hangingPunct="0"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r" eaLnBrk="0" hangingPunct="0"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r" eaLnBrk="0" hangingPunct="0"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ts val="0"/>
              </a:spcBef>
              <a:spcAft>
                <a:spcPts val="450"/>
              </a:spcAft>
            </a:pPr>
            <a:r>
              <a:rPr lang="de-DE" sz="1800" dirty="0">
                <a:solidFill>
                  <a:schemeClr val="bg2">
                    <a:lumMod val="1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W. Windisch</a:t>
            </a:r>
          </a:p>
          <a:p>
            <a:pPr algn="l">
              <a:spcBef>
                <a:spcPts val="0"/>
              </a:spcBef>
              <a:spcAft>
                <a:spcPts val="450"/>
              </a:spcAft>
            </a:pPr>
            <a:r>
              <a:rPr lang="de-DE" sz="1800" dirty="0">
                <a:solidFill>
                  <a:schemeClr val="bg2">
                    <a:lumMod val="1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TUM School of Life Sciences</a:t>
            </a:r>
          </a:p>
          <a:p>
            <a:pPr algn="l">
              <a:spcBef>
                <a:spcPts val="0"/>
              </a:spcBef>
              <a:spcAft>
                <a:spcPts val="450"/>
              </a:spcAft>
            </a:pPr>
            <a:r>
              <a:rPr lang="de-DE" sz="1800" dirty="0">
                <a:solidFill>
                  <a:schemeClr val="bg2">
                    <a:lumMod val="1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Technische Universität München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56513D-C459-3C50-6A3E-8E756675A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405" y="4848448"/>
            <a:ext cx="6953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2905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0A3B4-989C-2C84-7B59-48784F66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sz="3200" b="0" i="1" dirty="0">
                <a:solidFill>
                  <a:schemeClr val="accent6">
                    <a:lumMod val="50000"/>
                  </a:schemeClr>
                </a:solidFill>
              </a:rPr>
              <a:t>Brauchen wir überhaupt noch Nutztiere?</a:t>
            </a:r>
            <a:endParaRPr lang="de-AT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AE31E5-281E-8406-CD19-925C654C5CC1}"/>
              </a:ext>
            </a:extLst>
          </p:cNvPr>
          <p:cNvSpPr txBox="1"/>
          <p:nvPr/>
        </p:nvSpPr>
        <p:spPr>
          <a:xfrm>
            <a:off x="1883535" y="2499126"/>
            <a:ext cx="795174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600" b="1" dirty="0"/>
              <a:t>Pflanzliche Nahrung</a:t>
            </a:r>
            <a:r>
              <a:rPr lang="de-DE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3600" b="1" i="1" dirty="0">
                <a:solidFill>
                  <a:schemeClr val="bg1">
                    <a:lumMod val="65000"/>
                  </a:schemeClr>
                </a:solidFill>
              </a:rPr>
              <a:t>(Teller)</a:t>
            </a:r>
            <a:r>
              <a:rPr lang="de-DE" sz="3600" b="1" dirty="0"/>
              <a:t/>
            </a:r>
            <a:br>
              <a:rPr lang="de-DE" sz="3600" b="1" dirty="0"/>
            </a:br>
            <a:r>
              <a:rPr lang="de-DE" sz="3600" b="1" dirty="0"/>
              <a:t>hinterlässt ein Vielfaches an</a:t>
            </a:r>
            <a:br>
              <a:rPr lang="de-DE" sz="3600" b="1" dirty="0"/>
            </a:br>
            <a:r>
              <a:rPr lang="de-DE" sz="3600" b="1" u="sng" dirty="0"/>
              <a:t>nicht-essbarer</a:t>
            </a:r>
            <a:r>
              <a:rPr lang="de-DE" sz="3600" b="1" dirty="0"/>
              <a:t> Biomasse </a:t>
            </a:r>
            <a:r>
              <a:rPr lang="de-DE" sz="3600" b="1" i="1" dirty="0">
                <a:solidFill>
                  <a:schemeClr val="bg1">
                    <a:lumMod val="65000"/>
                  </a:schemeClr>
                </a:solidFill>
              </a:rPr>
              <a:t>(Trog)</a:t>
            </a:r>
            <a:endParaRPr lang="de-DE" sz="3600" b="1" i="1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E1DF77-E834-003C-3035-C68B07F3D1E8}"/>
              </a:ext>
            </a:extLst>
          </p:cNvPr>
          <p:cNvSpPr txBox="1"/>
          <p:nvPr/>
        </p:nvSpPr>
        <p:spPr>
          <a:xfrm>
            <a:off x="302315" y="2445266"/>
            <a:ext cx="149860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1500" b="1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53950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thumb/9/9f/-Blick-ueber-ampleben-2.JPG/1280px--Blick-ueber-ampleben-2.JPG">
            <a:extLst>
              <a:ext uri="{FF2B5EF4-FFF2-40B4-BE49-F238E27FC236}">
                <a16:creationId xmlns:a16="http://schemas.microsoft.com/office/drawing/2014/main" id="{5C8EC0D9-07FD-EB15-44F4-1B0DB73D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48" y="1598284"/>
            <a:ext cx="3168000" cy="237600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de-DE" sz="4400">
                <a:latin typeface="+mn-lt"/>
              </a:rPr>
              <a:t>Ackerland liefert überwiegend</a:t>
            </a:r>
            <a:br>
              <a:rPr lang="de-DE" sz="4400">
                <a:latin typeface="+mn-lt"/>
              </a:rPr>
            </a:br>
            <a:r>
              <a:rPr lang="de-DE" sz="4400">
                <a:latin typeface="+mn-lt"/>
              </a:rPr>
              <a:t>nicht-essbare Biomasse</a:t>
            </a:r>
            <a:endParaRPr lang="de-DE" sz="4400" b="1" dirty="0"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DD8A96-DEEC-7BB6-C058-A8C6E9297B93}"/>
              </a:ext>
            </a:extLst>
          </p:cNvPr>
          <p:cNvSpPr txBox="1"/>
          <p:nvPr/>
        </p:nvSpPr>
        <p:spPr>
          <a:xfrm>
            <a:off x="687722" y="5491215"/>
            <a:ext cx="9144529" cy="26161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r>
              <a:rPr lang="de-DE" dirty="0"/>
              <a:t>Foto oben links von </a:t>
            </a:r>
            <a:r>
              <a:rPr lang="de-DE" dirty="0" err="1"/>
              <a:t>Elmschrat</a:t>
            </a:r>
            <a:r>
              <a:rPr lang="de-DE" dirty="0"/>
              <a:t> bearbeitet von VH-Halle - Eigenes Werk, CC BY-SA 4.0, https://commons.wikimedia.org/w/index.php?curid=11032439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07C056-891E-036C-02EB-DFC323992A6D}"/>
              </a:ext>
            </a:extLst>
          </p:cNvPr>
          <p:cNvSpPr txBox="1"/>
          <p:nvPr/>
        </p:nvSpPr>
        <p:spPr>
          <a:xfrm>
            <a:off x="687722" y="5913589"/>
            <a:ext cx="7375519" cy="26161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de-DE" sz="1100" dirty="0"/>
              <a:t>Bild Mehl: Von Mudd1 - Eigenes Werk, CC BY-SA 3.0, https://commons.wikimedia.org/w/index.php?curid=19147085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AEAA1D-381D-4B15-4C70-30866EB6FFA7}"/>
              </a:ext>
            </a:extLst>
          </p:cNvPr>
          <p:cNvSpPr txBox="1"/>
          <p:nvPr/>
        </p:nvSpPr>
        <p:spPr>
          <a:xfrm>
            <a:off x="687722" y="6124775"/>
            <a:ext cx="6099586" cy="26161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de-DE" sz="1100" dirty="0"/>
              <a:t>Bild Kleie: https://commons.wikimedia.org/w/index.php?curid=545348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3EA493A-9E72-E09A-3242-649C67292A06}"/>
              </a:ext>
            </a:extLst>
          </p:cNvPr>
          <p:cNvSpPr txBox="1"/>
          <p:nvPr/>
        </p:nvSpPr>
        <p:spPr>
          <a:xfrm>
            <a:off x="687722" y="5702402"/>
            <a:ext cx="6099586" cy="26161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de-DE" sz="1100" dirty="0"/>
              <a:t>Bild Weizenkörner: Gemeinfrei, https://commons.wikimedia.org/w/index.php?curid=2226027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95435ED-072F-B37E-CA1A-482A2C69A507}"/>
              </a:ext>
            </a:extLst>
          </p:cNvPr>
          <p:cNvGrpSpPr/>
          <p:nvPr/>
        </p:nvGrpSpPr>
        <p:grpSpPr>
          <a:xfrm>
            <a:off x="6188043" y="2323118"/>
            <a:ext cx="2592848" cy="2866794"/>
            <a:chOff x="6188043" y="2413264"/>
            <a:chExt cx="2592848" cy="2866794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AEBD32E-1495-03D3-BAE2-1DB7D7C306FF}"/>
                </a:ext>
              </a:extLst>
            </p:cNvPr>
            <p:cNvGrpSpPr/>
            <p:nvPr/>
          </p:nvGrpSpPr>
          <p:grpSpPr>
            <a:xfrm>
              <a:off x="6188043" y="3114093"/>
              <a:ext cx="681454" cy="820677"/>
              <a:chOff x="4166475" y="2350011"/>
              <a:chExt cx="681454" cy="820677"/>
            </a:xfrm>
          </p:grpSpPr>
          <p:cxnSp>
            <p:nvCxnSpPr>
              <p:cNvPr id="22" name="Gerade Verbindung mit Pfeil 21">
                <a:extLst>
                  <a:ext uri="{FF2B5EF4-FFF2-40B4-BE49-F238E27FC236}">
                    <a16:creationId xmlns:a16="http://schemas.microsoft.com/office/drawing/2014/main" id="{D25ABCAD-113D-CC99-0477-587160F307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6475" y="2350011"/>
                <a:ext cx="681454" cy="352183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>
                <a:extLst>
                  <a:ext uri="{FF2B5EF4-FFF2-40B4-BE49-F238E27FC236}">
                    <a16:creationId xmlns:a16="http://schemas.microsoft.com/office/drawing/2014/main" id="{09E5A19E-9F0A-36EE-3E63-5F9556540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6475" y="2818505"/>
                <a:ext cx="681454" cy="352183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3866E81A-6DDC-F7F7-388A-37C896DE21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1965"/>
            <a:stretch/>
          </p:blipFill>
          <p:spPr bwMode="auto">
            <a:xfrm>
              <a:off x="7087596" y="3568045"/>
              <a:ext cx="1533277" cy="1080000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62D109F4-9134-4DDC-339D-4EA59D2DF8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87595" y="2413264"/>
              <a:ext cx="1533277" cy="1080000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64DEE405-6FE0-363D-7DDC-4B03574C2B7F}"/>
                </a:ext>
              </a:extLst>
            </p:cNvPr>
            <p:cNvSpPr/>
            <p:nvPr/>
          </p:nvSpPr>
          <p:spPr>
            <a:xfrm>
              <a:off x="6927575" y="4740680"/>
              <a:ext cx="1853316" cy="539378"/>
            </a:xfrm>
            <a:prstGeom prst="roundRect">
              <a:avLst>
                <a:gd name="adj" fmla="val 2598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200" dirty="0" err="1">
                  <a:solidFill>
                    <a:schemeClr val="tx1"/>
                  </a:solidFill>
                </a:rPr>
                <a:t>Mehl:Kleie</a:t>
              </a:r>
              <a:r>
                <a:rPr lang="de-AT" sz="2200" dirty="0">
                  <a:solidFill>
                    <a:schemeClr val="tx1"/>
                  </a:solidFill>
                </a:rPr>
                <a:t> 2:1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856B782-660C-806C-E7F7-2CFFF7699D38}"/>
              </a:ext>
            </a:extLst>
          </p:cNvPr>
          <p:cNvGrpSpPr/>
          <p:nvPr/>
        </p:nvGrpSpPr>
        <p:grpSpPr>
          <a:xfrm>
            <a:off x="3971619" y="1598284"/>
            <a:ext cx="2441799" cy="3194477"/>
            <a:chOff x="3971619" y="1688430"/>
            <a:chExt cx="2441799" cy="3194477"/>
          </a:xfrm>
        </p:grpSpPr>
        <p:pic>
          <p:nvPicPr>
            <p:cNvPr id="8" name="Grafik 7" descr="Ein Bild, das Heu, Gras, draußen, Trocken enthält.&#10;&#10;Automatisch generierte Beschreibung">
              <a:extLst>
                <a:ext uri="{FF2B5EF4-FFF2-40B4-BE49-F238E27FC236}">
                  <a16:creationId xmlns:a16="http://schemas.microsoft.com/office/drawing/2014/main" id="{1C01FF42-3C75-D618-9A72-18C1C854A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62962" y="1688430"/>
              <a:ext cx="1206982" cy="1080000"/>
            </a:xfrm>
            <a:prstGeom prst="rect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1028" name="Picture 4" descr="undefined">
              <a:extLst>
                <a:ext uri="{FF2B5EF4-FFF2-40B4-BE49-F238E27FC236}">
                  <a16:creationId xmlns:a16="http://schemas.microsoft.com/office/drawing/2014/main" id="{264E4B60-845A-57B3-B699-0D90F45688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88"/>
            <a:stretch/>
          </p:blipFill>
          <p:spPr bwMode="auto">
            <a:xfrm rot="5400000">
              <a:off x="4825893" y="2918613"/>
              <a:ext cx="1080000" cy="1206982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51F5539D-02D3-AAC0-674B-83743081F438}"/>
                </a:ext>
              </a:extLst>
            </p:cNvPr>
            <p:cNvSpPr/>
            <p:nvPr/>
          </p:nvSpPr>
          <p:spPr>
            <a:xfrm>
              <a:off x="4331445" y="4343529"/>
              <a:ext cx="2081973" cy="539378"/>
            </a:xfrm>
            <a:prstGeom prst="roundRect">
              <a:avLst>
                <a:gd name="adj" fmla="val 2598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200" dirty="0" err="1">
                  <a:solidFill>
                    <a:schemeClr val="tx1"/>
                  </a:solidFill>
                </a:rPr>
                <a:t>Körner:Stroh</a:t>
              </a:r>
              <a:r>
                <a:rPr lang="de-AT" sz="2200" dirty="0">
                  <a:solidFill>
                    <a:schemeClr val="tx1"/>
                  </a:solidFill>
                </a:rPr>
                <a:t> 1:1</a:t>
              </a: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23EEBB43-3FD0-BBD3-0A7E-456C07A7FAAA}"/>
                </a:ext>
              </a:extLst>
            </p:cNvPr>
            <p:cNvGrpSpPr/>
            <p:nvPr/>
          </p:nvGrpSpPr>
          <p:grpSpPr>
            <a:xfrm>
              <a:off x="3971619" y="2430946"/>
              <a:ext cx="681454" cy="820677"/>
              <a:chOff x="4166475" y="2350011"/>
              <a:chExt cx="681454" cy="820677"/>
            </a:xfrm>
          </p:grpSpPr>
          <p:cxnSp>
            <p:nvCxnSpPr>
              <p:cNvPr id="33" name="Gerade Verbindung mit Pfeil 32">
                <a:extLst>
                  <a:ext uri="{FF2B5EF4-FFF2-40B4-BE49-F238E27FC236}">
                    <a16:creationId xmlns:a16="http://schemas.microsoft.com/office/drawing/2014/main" id="{4C52C11D-95CF-C1DB-1CDB-C46D4FC185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6475" y="2350011"/>
                <a:ext cx="681454" cy="352183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>
                <a:extLst>
                  <a:ext uri="{FF2B5EF4-FFF2-40B4-BE49-F238E27FC236}">
                    <a16:creationId xmlns:a16="http://schemas.microsoft.com/office/drawing/2014/main" id="{303B40B4-D75E-9ABA-E059-1147F911AB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6475" y="2818505"/>
                <a:ext cx="681454" cy="352183"/>
              </a:xfrm>
              <a:prstGeom prst="straightConnector1">
                <a:avLst/>
              </a:prstGeom>
              <a:ln w="57150">
                <a:solidFill>
                  <a:schemeClr val="bg2">
                    <a:lumMod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BBA70E7D-008D-7DD7-F98A-E76C37844662}"/>
              </a:ext>
            </a:extLst>
          </p:cNvPr>
          <p:cNvSpPr/>
          <p:nvPr/>
        </p:nvSpPr>
        <p:spPr>
          <a:xfrm>
            <a:off x="9222377" y="2340800"/>
            <a:ext cx="2463190" cy="2217099"/>
          </a:xfrm>
          <a:prstGeom prst="roundRect">
            <a:avLst>
              <a:gd name="adj" fmla="val 259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tx1"/>
                </a:solidFill>
              </a:rPr>
              <a:t>Nur ein</a:t>
            </a:r>
            <a:br>
              <a:rPr lang="de-AT" sz="2400" dirty="0">
                <a:solidFill>
                  <a:schemeClr val="tx1"/>
                </a:solidFill>
              </a:rPr>
            </a:br>
            <a:r>
              <a:rPr lang="de-AT" sz="2400" dirty="0">
                <a:solidFill>
                  <a:schemeClr val="tx1"/>
                </a:solidFill>
              </a:rPr>
              <a:t>Drittel der Weizenpflanze</a:t>
            </a:r>
          </a:p>
          <a:p>
            <a:pPr algn="ctr"/>
            <a:r>
              <a:rPr lang="de-AT" sz="2400" dirty="0">
                <a:solidFill>
                  <a:schemeClr val="tx1"/>
                </a:solidFill>
              </a:rPr>
              <a:t>landet im Mehl</a:t>
            </a:r>
          </a:p>
          <a:p>
            <a:pPr algn="ctr"/>
            <a:endParaRPr lang="de-A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7523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sz="4400"/>
              <a:t>Grünland ist keine Konkurrenz zum Acker</a:t>
            </a:r>
            <a:endParaRPr lang="de-DE" sz="44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FA83FA-6315-63C2-DBC2-0968D8FB98F4}"/>
              </a:ext>
            </a:extLst>
          </p:cNvPr>
          <p:cNvSpPr txBox="1"/>
          <p:nvPr/>
        </p:nvSpPr>
        <p:spPr>
          <a:xfrm>
            <a:off x="736599" y="5859636"/>
            <a:ext cx="365252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e-DE" sz="1000" dirty="0"/>
              <a:t>Foto: ARGE Heumilch, eigenes Werk, mit freundlicher Genehmigung)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27432D24-C44C-4B34-5443-891B4EFFC32D}"/>
              </a:ext>
            </a:extLst>
          </p:cNvPr>
          <p:cNvSpPr/>
          <p:nvPr/>
        </p:nvSpPr>
        <p:spPr>
          <a:xfrm>
            <a:off x="6096000" y="1870605"/>
            <a:ext cx="5481021" cy="3780132"/>
          </a:xfrm>
          <a:prstGeom prst="roundRect">
            <a:avLst>
              <a:gd name="adj" fmla="val 8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3EF6C62-8058-3558-56E9-03F16024F703}"/>
              </a:ext>
            </a:extLst>
          </p:cNvPr>
          <p:cNvSpPr/>
          <p:nvPr/>
        </p:nvSpPr>
        <p:spPr>
          <a:xfrm>
            <a:off x="6322292" y="2206398"/>
            <a:ext cx="5028436" cy="31085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b="1" dirty="0">
                <a:solidFill>
                  <a:schemeClr val="tx1"/>
                </a:solidFill>
              </a:rPr>
              <a:t>Absolutes Grünland ist nicht ackerfähig: </a:t>
            </a:r>
            <a:br>
              <a:rPr lang="de-DE" sz="2400" b="1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(steil, uneben, steinig, nass, trocken, kalt, abgelegen, Überschwemmung…)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solidFill>
                  <a:schemeClr val="tx1"/>
                </a:solidFill>
              </a:rPr>
              <a:t/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Anteil an der gesamten </a:t>
            </a:r>
            <a:r>
              <a:rPr lang="de-DE" sz="2400" dirty="0" err="1">
                <a:solidFill>
                  <a:schemeClr val="tx1"/>
                </a:solidFill>
              </a:rPr>
              <a:t>lw</a:t>
            </a:r>
            <a:r>
              <a:rPr lang="de-DE" sz="2400" dirty="0">
                <a:solidFill>
                  <a:schemeClr val="tx1"/>
                </a:solidFill>
              </a:rPr>
              <a:t>. Nutzfläche:</a:t>
            </a:r>
          </a:p>
          <a:p>
            <a:pPr>
              <a:spcAft>
                <a:spcPts val="600"/>
              </a:spcAft>
              <a:tabLst>
                <a:tab pos="3856038" algn="r"/>
              </a:tabLst>
            </a:pPr>
            <a:r>
              <a:rPr lang="de-DE" sz="2400" dirty="0">
                <a:solidFill>
                  <a:schemeClr val="tx1"/>
                </a:solidFill>
              </a:rPr>
              <a:t>   weltweit	etwa 70 %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Alpenraum 	&gt; 50 %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Deutschland	30 %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8C08B8-96EB-C14D-B6F3-955CAA6419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99" y="1870604"/>
            <a:ext cx="5051954" cy="37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4824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>
              <a:tabLst>
                <a:tab pos="2778125" algn="l"/>
              </a:tabLst>
            </a:pPr>
            <a:r>
              <a:rPr lang="de-DE"/>
              <a:t>Die Landwirtschaft erzeugt unvermeidlich</a:t>
            </a:r>
            <a:br>
              <a:rPr lang="de-DE"/>
            </a:br>
            <a:r>
              <a:rPr lang="de-DE"/>
              <a:t>große Mengen an </a:t>
            </a:r>
            <a:r>
              <a:rPr lang="de-DE" b="1"/>
              <a:t>nicht-essbarer </a:t>
            </a:r>
            <a:r>
              <a:rPr lang="de-DE"/>
              <a:t>Biomasse</a:t>
            </a:r>
            <a:endParaRPr lang="de-DE" i="1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743D64B-5CE2-6573-F04D-308B08D7FCAA}"/>
              </a:ext>
            </a:extLst>
          </p:cNvPr>
          <p:cNvGraphicFramePr/>
          <p:nvPr/>
        </p:nvGraphicFramePr>
        <p:xfrm>
          <a:off x="766912" y="2423169"/>
          <a:ext cx="4241031" cy="380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987C70D3-617D-4486-6EE8-11AB9A3EF36B}"/>
              </a:ext>
            </a:extLst>
          </p:cNvPr>
          <p:cNvSpPr txBox="1"/>
          <p:nvPr/>
        </p:nvSpPr>
        <p:spPr>
          <a:xfrm>
            <a:off x="727603" y="1707189"/>
            <a:ext cx="6808525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sz="2400" b="1" dirty="0"/>
              <a:t>Beispiel Deutschland: Verteilung der insgesamt geernteten Biomasse (120 Mio. Tonnen TM/Jahr) (%)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045DE5-2C8F-32A1-5A18-A9EED7EBF272}"/>
              </a:ext>
            </a:extLst>
          </p:cNvPr>
          <p:cNvSpPr txBox="1"/>
          <p:nvPr/>
        </p:nvSpPr>
        <p:spPr>
          <a:xfrm>
            <a:off x="4570507" y="2728793"/>
            <a:ext cx="2751043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de-AT" b="1" dirty="0">
                <a:solidFill>
                  <a:srgbClr val="000066"/>
                </a:solidFill>
              </a:rPr>
              <a:t>Maximale „Ausbeute“</a:t>
            </a:r>
            <a:br>
              <a:rPr lang="de-AT" b="1" dirty="0">
                <a:solidFill>
                  <a:srgbClr val="000066"/>
                </a:solidFill>
              </a:rPr>
            </a:br>
            <a:r>
              <a:rPr lang="de-AT" b="1" dirty="0">
                <a:solidFill>
                  <a:srgbClr val="000066"/>
                </a:solidFill>
              </a:rPr>
              <a:t>an pflanzlicher Nahrung</a:t>
            </a:r>
            <a:br>
              <a:rPr lang="de-AT" b="1" dirty="0">
                <a:solidFill>
                  <a:srgbClr val="000066"/>
                </a:solidFill>
              </a:rPr>
            </a:br>
            <a:r>
              <a:rPr lang="de-AT" b="1" dirty="0">
                <a:solidFill>
                  <a:srgbClr val="000066"/>
                </a:solidFill>
              </a:rPr>
              <a:t>aus Ernteprodukten</a:t>
            </a:r>
            <a:endParaRPr lang="de-AT" dirty="0">
              <a:solidFill>
                <a:srgbClr val="0070C0"/>
              </a:solidFill>
            </a:endParaRPr>
          </a:p>
          <a:p>
            <a:endParaRPr lang="de-AT" b="1" dirty="0"/>
          </a:p>
          <a:p>
            <a:r>
              <a:rPr lang="de-AT" dirty="0"/>
              <a:t>Nebenprodukte der</a:t>
            </a:r>
            <a:br>
              <a:rPr lang="de-AT" dirty="0"/>
            </a:br>
            <a:r>
              <a:rPr lang="de-AT" dirty="0"/>
              <a:t>Verarbeitung von</a:t>
            </a:r>
            <a:br>
              <a:rPr lang="de-AT" dirty="0"/>
            </a:br>
            <a:r>
              <a:rPr lang="de-AT" dirty="0"/>
              <a:t>Ernteprodukten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788B0A-5692-0741-8B4F-A27EFA17F338}"/>
              </a:ext>
            </a:extLst>
          </p:cNvPr>
          <p:cNvSpPr txBox="1"/>
          <p:nvPr/>
        </p:nvSpPr>
        <p:spPr>
          <a:xfrm>
            <a:off x="736600" y="6156210"/>
            <a:ext cx="210479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e-DE" sz="1100" dirty="0"/>
              <a:t>Daten aus Vorndran et al. (2024)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EF6FAE0-B5AB-CB59-C2FD-DE29A9A92BE8}"/>
              </a:ext>
            </a:extLst>
          </p:cNvPr>
          <p:cNvSpPr txBox="1"/>
          <p:nvPr/>
        </p:nvSpPr>
        <p:spPr>
          <a:xfrm>
            <a:off x="3970546" y="5567667"/>
            <a:ext cx="24469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AT" sz="2000" dirty="0"/>
              <a:t>Koppelprodukte (Stroh)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2C3EA67-D915-967D-FC84-3982B95278F7}"/>
              </a:ext>
            </a:extLst>
          </p:cNvPr>
          <p:cNvSpPr txBox="1"/>
          <p:nvPr/>
        </p:nvSpPr>
        <p:spPr>
          <a:xfrm>
            <a:off x="371771" y="4758585"/>
            <a:ext cx="86081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AT" sz="2000" dirty="0"/>
              <a:t>Silomais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74F37BE-E3B0-E427-8C29-B1C1FA264D8B}"/>
              </a:ext>
            </a:extLst>
          </p:cNvPr>
          <p:cNvSpPr txBox="1"/>
          <p:nvPr/>
        </p:nvSpPr>
        <p:spPr>
          <a:xfrm>
            <a:off x="255055" y="3615548"/>
            <a:ext cx="91371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AT" sz="2000" dirty="0"/>
              <a:t>Grün-</a:t>
            </a:r>
            <a:br>
              <a:rPr lang="de-AT" sz="2000" dirty="0"/>
            </a:br>
            <a:r>
              <a:rPr lang="de-AT" sz="2000" dirty="0" err="1"/>
              <a:t>düngung</a:t>
            </a:r>
            <a:endParaRPr lang="de-AT" sz="20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45E0070-46D0-1770-CB35-929E27DD508C}"/>
              </a:ext>
            </a:extLst>
          </p:cNvPr>
          <p:cNvSpPr txBox="1"/>
          <p:nvPr/>
        </p:nvSpPr>
        <p:spPr>
          <a:xfrm>
            <a:off x="766912" y="2680552"/>
            <a:ext cx="93134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AT" sz="2000" dirty="0"/>
              <a:t>Dauer-</a:t>
            </a:r>
            <a:br>
              <a:rPr lang="de-AT" sz="2000" dirty="0"/>
            </a:br>
            <a:r>
              <a:rPr lang="de-AT" sz="2000" dirty="0" err="1"/>
              <a:t>grünland</a:t>
            </a:r>
            <a:endParaRPr lang="de-AT" sz="2000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9194740-435A-5BEE-C728-1F6C5AA3300E}"/>
              </a:ext>
            </a:extLst>
          </p:cNvPr>
          <p:cNvSpPr/>
          <p:nvPr/>
        </p:nvSpPr>
        <p:spPr>
          <a:xfrm>
            <a:off x="7673465" y="1831945"/>
            <a:ext cx="4448685" cy="1602371"/>
          </a:xfrm>
          <a:prstGeom prst="roundRect">
            <a:avLst>
              <a:gd name="adj" fmla="val 2537"/>
            </a:avLst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</a:rPr>
              <a:t>1 kg </a:t>
            </a:r>
            <a:r>
              <a:rPr lang="de-DE" sz="2800" dirty="0">
                <a:solidFill>
                  <a:schemeClr val="accent3">
                    <a:lumMod val="50000"/>
                  </a:schemeClr>
                </a:solidFill>
              </a:rPr>
              <a:t>pflanzliche Nahrung verursacht mindestens </a:t>
            </a:r>
            <a:br>
              <a:rPr lang="de-DE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2800" b="1" dirty="0">
                <a:solidFill>
                  <a:schemeClr val="accent3">
                    <a:lumMod val="50000"/>
                  </a:schemeClr>
                </a:solidFill>
              </a:rPr>
              <a:t>4 kg </a:t>
            </a:r>
            <a:r>
              <a:rPr lang="de-DE" sz="2800" dirty="0">
                <a:solidFill>
                  <a:schemeClr val="accent3">
                    <a:lumMod val="50000"/>
                  </a:schemeClr>
                </a:solidFill>
              </a:rPr>
              <a:t>nicht-essbare Biomasse.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9F340D99-4702-C4F0-B2DF-F28CE4ABC7F4}"/>
              </a:ext>
            </a:extLst>
          </p:cNvPr>
          <p:cNvSpPr/>
          <p:nvPr/>
        </p:nvSpPr>
        <p:spPr>
          <a:xfrm>
            <a:off x="7673465" y="3567118"/>
            <a:ext cx="4448685" cy="1602371"/>
          </a:xfrm>
          <a:prstGeom prst="roundRect">
            <a:avLst>
              <a:gd name="adj" fmla="val 11491"/>
            </a:avLst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>
              <a:spcAft>
                <a:spcPts val="600"/>
              </a:spcAft>
            </a:pPr>
            <a:r>
              <a:rPr lang="de-DE" sz="2000" i="1" dirty="0">
                <a:solidFill>
                  <a:srgbClr val="0069B4"/>
                </a:solidFill>
              </a:rPr>
              <a:t>Noch mehr nicht-essbare Biomasse unter praktischen Verhältnissen:</a:t>
            </a:r>
          </a:p>
          <a:p>
            <a:pPr marL="361950" indent="-184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i="1" dirty="0">
                <a:solidFill>
                  <a:srgbClr val="0069B4"/>
                </a:solidFill>
              </a:rPr>
              <a:t>Unvermeidbares Futtergetreide</a:t>
            </a:r>
          </a:p>
          <a:p>
            <a:pPr marL="361950" indent="-184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i="1" dirty="0">
                <a:solidFill>
                  <a:srgbClr val="0069B4"/>
                </a:solidFill>
              </a:rPr>
              <a:t>Fruchtfolge und Gründüngung</a:t>
            </a:r>
          </a:p>
        </p:txBody>
      </p:sp>
    </p:spTree>
    <p:extLst>
      <p:ext uri="{BB962C8B-B14F-4D97-AF65-F5344CB8AC3E}">
        <p14:creationId xmlns:p14="http://schemas.microsoft.com/office/powerpoint/2010/main" val="10285711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7F771-2097-94DD-9C85-C9A2882A8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00FA8110-815B-AD2B-00CC-DE236574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sz="4000" i="1" dirty="0">
                <a:solidFill>
                  <a:srgbClr val="0070C0"/>
                </a:solidFill>
                <a:latin typeface="+mn-lt"/>
              </a:rPr>
              <a:t>Teller &gt; Trog &gt; Tank</a:t>
            </a:r>
            <a:r>
              <a:rPr lang="de-DE" sz="4000" dirty="0">
                <a:latin typeface="+mn-lt"/>
              </a:rPr>
              <a:t/>
            </a: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alle veganen Produkte erzeugen Futtermittel</a:t>
            </a:r>
            <a:endParaRPr lang="de-AT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AA969BCD-8270-28A2-046C-3D7E03227451}"/>
              </a:ext>
            </a:extLst>
          </p:cNvPr>
          <p:cNvSpPr/>
          <p:nvPr/>
        </p:nvSpPr>
        <p:spPr>
          <a:xfrm>
            <a:off x="7768939" y="1703101"/>
            <a:ext cx="3998415" cy="828000"/>
          </a:xfrm>
          <a:prstGeom prst="roundRect">
            <a:avLst>
              <a:gd name="adj" fmla="val 2047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spcAft>
                <a:spcPts val="1200"/>
              </a:spcAft>
            </a:pPr>
            <a:r>
              <a:rPr lang="de-DE" sz="2400" i="1" dirty="0">
                <a:solidFill>
                  <a:schemeClr val="accent3">
                    <a:lumMod val="75000"/>
                  </a:schemeClr>
                </a:solidFill>
              </a:rPr>
              <a:t>1 Glas Haferdrink erzeugt</a:t>
            </a:r>
            <a:br>
              <a:rPr lang="de-DE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2400" i="1" dirty="0">
                <a:solidFill>
                  <a:schemeClr val="accent3">
                    <a:lumMod val="75000"/>
                  </a:schemeClr>
                </a:solidFill>
              </a:rPr>
              <a:t>ein weiteres Glas Kuhmilch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47F41DB-4503-AF58-EA8A-70EDE1755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178938"/>
              </p:ext>
            </p:extLst>
          </p:nvPr>
        </p:nvGraphicFramePr>
        <p:xfrm>
          <a:off x="1585333" y="1761864"/>
          <a:ext cx="3802166" cy="282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22D4B5-0D9D-6AA9-EEE6-27FC04C8A5C7}"/>
              </a:ext>
            </a:extLst>
          </p:cNvPr>
          <p:cNvSpPr/>
          <p:nvPr/>
        </p:nvSpPr>
        <p:spPr>
          <a:xfrm>
            <a:off x="3584299" y="1703101"/>
            <a:ext cx="2051410" cy="82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Ins="72000" rtlCol="0" anchor="t" anchorCtr="0"/>
          <a:lstStyle/>
          <a:p>
            <a:pPr algn="ctr"/>
            <a:r>
              <a:rPr lang="de-DE" sz="2400" b="1" dirty="0">
                <a:solidFill>
                  <a:schemeClr val="accent2">
                    <a:lumMod val="50000"/>
                  </a:schemeClr>
                </a:solidFill>
              </a:rPr>
              <a:t>Haferpülpe</a:t>
            </a:r>
            <a:br>
              <a:rPr lang="de-DE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DE" sz="2400" i="1" dirty="0">
                <a:solidFill>
                  <a:schemeClr val="accent2">
                    <a:lumMod val="50000"/>
                  </a:schemeClr>
                </a:solidFill>
              </a:rPr>
              <a:t>(Futtermittel)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6F53C9C9-60D6-1912-1C77-A99442D6F5AF}"/>
              </a:ext>
            </a:extLst>
          </p:cNvPr>
          <p:cNvSpPr/>
          <p:nvPr/>
        </p:nvSpPr>
        <p:spPr>
          <a:xfrm>
            <a:off x="4396120" y="3699288"/>
            <a:ext cx="1838197" cy="6059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Haferdrink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9C7BDF6-4713-6670-0B62-9B7C67CB416C}"/>
              </a:ext>
            </a:extLst>
          </p:cNvPr>
          <p:cNvSpPr txBox="1"/>
          <p:nvPr/>
        </p:nvSpPr>
        <p:spPr>
          <a:xfrm>
            <a:off x="862580" y="6265522"/>
            <a:ext cx="953353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r>
              <a:rPr lang="de-DE" dirty="0"/>
              <a:t>Foto links, Ausschnitt, von Florian Schäffer - Eigenes Werk, CC BY-SA 4.0, https://commons.wikimedia.org/w/index.php?curid=39503973</a:t>
            </a:r>
          </a:p>
        </p:txBody>
      </p:sp>
      <p:pic>
        <p:nvPicPr>
          <p:cNvPr id="22" name="Picture 2" descr="undefined">
            <a:extLst>
              <a:ext uri="{FF2B5EF4-FFF2-40B4-BE49-F238E27FC236}">
                <a16:creationId xmlns:a16="http://schemas.microsoft.com/office/drawing/2014/main" id="{8A83E599-90E0-F154-4606-E19C61D2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155" y="3296447"/>
            <a:ext cx="1126968" cy="14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7292D039-4C26-5339-786B-AAC0667072FE}"/>
              </a:ext>
            </a:extLst>
          </p:cNvPr>
          <p:cNvSpPr txBox="1"/>
          <p:nvPr/>
        </p:nvSpPr>
        <p:spPr>
          <a:xfrm>
            <a:off x="856050" y="6040789"/>
            <a:ext cx="9297266" cy="2616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de-DE" sz="1100" dirty="0"/>
              <a:t>Foto oben Mitte von </a:t>
            </a:r>
            <a:r>
              <a:rPr lang="de-DE" sz="1100" dirty="0" err="1"/>
              <a:t>Mx</a:t>
            </a:r>
            <a:r>
              <a:rPr lang="de-DE" sz="1100" dirty="0"/>
              <a:t>. Granger - Eigenes Werk, CC0, https://commons.wikimedia.org/w/index.php?curid=92508393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9445299D-6BB3-71CF-CD96-FE4BD2FAFBBF}"/>
              </a:ext>
            </a:extLst>
          </p:cNvPr>
          <p:cNvSpPr/>
          <p:nvPr/>
        </p:nvSpPr>
        <p:spPr>
          <a:xfrm>
            <a:off x="7905830" y="3318688"/>
            <a:ext cx="3202306" cy="2383833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e-DE" sz="2400" dirty="0">
                <a:solidFill>
                  <a:schemeClr val="tx1"/>
                </a:solidFill>
              </a:rPr>
              <a:t>Vegane Produkte sind </a:t>
            </a:r>
            <a:r>
              <a:rPr lang="de-DE" sz="2400" i="1" dirty="0">
                <a:solidFill>
                  <a:srgbClr val="0069B4"/>
                </a:solidFill>
              </a:rPr>
              <a:t>keine Alternativen</a:t>
            </a:r>
            <a:r>
              <a:rPr lang="de-DE" sz="2400" dirty="0">
                <a:solidFill>
                  <a:srgbClr val="0069B4"/>
                </a:solidFill>
              </a:rPr>
              <a:t/>
            </a:r>
            <a:br>
              <a:rPr lang="de-DE" sz="2400" dirty="0">
                <a:solidFill>
                  <a:srgbClr val="0069B4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zu Milch/Fleisch/Ei </a:t>
            </a:r>
            <a:r>
              <a:rPr lang="de-DE" sz="2400" i="1" dirty="0">
                <a:solidFill>
                  <a:srgbClr val="0069B4"/>
                </a:solidFill>
              </a:rPr>
              <a:t>sondern Partner</a:t>
            </a:r>
            <a:br>
              <a:rPr lang="de-DE" sz="2400" i="1" dirty="0">
                <a:solidFill>
                  <a:srgbClr val="0069B4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in der Nutzungskaskade der Biomasse</a:t>
            </a:r>
            <a:r>
              <a:rPr lang="de-DE" sz="2400" dirty="0">
                <a:solidFill>
                  <a:srgbClr val="0069B4"/>
                </a:solidFill>
              </a:rPr>
              <a:t>.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D3DDA3C5-76ED-212C-A96F-94B6F4BF866D}"/>
              </a:ext>
            </a:extLst>
          </p:cNvPr>
          <p:cNvSpPr/>
          <p:nvPr/>
        </p:nvSpPr>
        <p:spPr>
          <a:xfrm>
            <a:off x="1329648" y="1703101"/>
            <a:ext cx="2051410" cy="82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Ins="72000" rtlCol="0" anchor="t" anchorCtr="0"/>
          <a:lstStyle/>
          <a:p>
            <a:pPr algn="ctr"/>
            <a:r>
              <a:rPr lang="de-DE" sz="2400" b="1" dirty="0">
                <a:solidFill>
                  <a:schemeClr val="accent2">
                    <a:lumMod val="50000"/>
                  </a:schemeClr>
                </a:solidFill>
              </a:rPr>
              <a:t>Haferstroh</a:t>
            </a:r>
            <a:br>
              <a:rPr lang="de-DE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DE" sz="2400" i="1" dirty="0">
                <a:solidFill>
                  <a:schemeClr val="accent2">
                    <a:lumMod val="50000"/>
                  </a:schemeClr>
                </a:solidFill>
              </a:rPr>
              <a:t>(Futtermittel)</a:t>
            </a:r>
          </a:p>
        </p:txBody>
      </p:sp>
      <p:pic>
        <p:nvPicPr>
          <p:cNvPr id="18" name="Picture 2" descr="undefined">
            <a:extLst>
              <a:ext uri="{FF2B5EF4-FFF2-40B4-BE49-F238E27FC236}">
                <a16:creationId xmlns:a16="http://schemas.microsoft.com/office/drawing/2014/main" id="{1DC3BF34-194E-6980-E80D-6901FC2B5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0405" y="2801246"/>
            <a:ext cx="1455384" cy="1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D92AA12-807B-9DEA-D3B6-1C69237E3958}"/>
              </a:ext>
            </a:extLst>
          </p:cNvPr>
          <p:cNvCxnSpPr>
            <a:cxnSpLocks/>
          </p:cNvCxnSpPr>
          <p:nvPr/>
        </p:nvCxnSpPr>
        <p:spPr>
          <a:xfrm>
            <a:off x="5943648" y="2145822"/>
            <a:ext cx="178788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Ein Bild, das Tasse, Glas, Behälter, Getränk enthält.&#10;&#10;Automatisch generierte Beschreibung">
            <a:extLst>
              <a:ext uri="{FF2B5EF4-FFF2-40B4-BE49-F238E27FC236}">
                <a16:creationId xmlns:a16="http://schemas.microsoft.com/office/drawing/2014/main" id="{8329B146-55DA-ABAE-AFE7-334D44AEA0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412" y="1640166"/>
            <a:ext cx="862232" cy="1429664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AA4E3C9-62BC-12A5-34CD-94D0D13ED756}"/>
              </a:ext>
            </a:extLst>
          </p:cNvPr>
          <p:cNvSpPr/>
          <p:nvPr/>
        </p:nvSpPr>
        <p:spPr>
          <a:xfrm>
            <a:off x="840887" y="4510605"/>
            <a:ext cx="5393430" cy="14180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524000" algn="l"/>
                <a:tab pos="3316288" algn="l"/>
              </a:tabLst>
            </a:pPr>
            <a:r>
              <a:rPr lang="de-DE" sz="2000" dirty="0">
                <a:solidFill>
                  <a:schemeClr val="tx1"/>
                </a:solidFill>
              </a:rPr>
              <a:t>Soja:	35% </a:t>
            </a:r>
            <a:r>
              <a:rPr lang="de-DE" sz="2000" dirty="0" err="1">
                <a:solidFill>
                  <a:schemeClr val="tx1"/>
                </a:solidFill>
              </a:rPr>
              <a:t>Protein+Öl</a:t>
            </a:r>
            <a:r>
              <a:rPr lang="de-DE" sz="2000" dirty="0">
                <a:solidFill>
                  <a:schemeClr val="tx1"/>
                </a:solidFill>
              </a:rPr>
              <a:t>, 	65% Futtermittel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Weizen:	35% Mehl	65% Futtermittel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Lupine/Erbse:	10% Protein,	90% Futtermittel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Weizen:	5% Protein	95% Futtermittel</a:t>
            </a:r>
          </a:p>
        </p:txBody>
      </p:sp>
    </p:spTree>
    <p:extLst>
      <p:ext uri="{BB962C8B-B14F-4D97-AF65-F5344CB8AC3E}">
        <p14:creationId xmlns:p14="http://schemas.microsoft.com/office/powerpoint/2010/main" val="1235915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0A3B4-989C-2C84-7B59-48784F66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sz="3200" b="0" i="1" dirty="0">
                <a:solidFill>
                  <a:schemeClr val="accent6">
                    <a:lumMod val="50000"/>
                  </a:schemeClr>
                </a:solidFill>
              </a:rPr>
              <a:t>Brauchen wir überhaupt noch Nutztiere?</a:t>
            </a:r>
            <a:endParaRPr lang="de-AT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AE31E5-281E-8406-CD19-925C654C5CC1}"/>
              </a:ext>
            </a:extLst>
          </p:cNvPr>
          <p:cNvSpPr txBox="1"/>
          <p:nvPr/>
        </p:nvSpPr>
        <p:spPr>
          <a:xfrm>
            <a:off x="1881341" y="2463177"/>
            <a:ext cx="9242662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600" b="1" dirty="0"/>
              <a:t>Die Verfütterung der nicht-essbaren Biomasse an Nutztiere erzeugt einen doppelten Gewinn:</a:t>
            </a:r>
            <a:br>
              <a:rPr lang="de-DE" sz="3600" b="1" dirty="0"/>
            </a:br>
            <a:r>
              <a:rPr lang="de-DE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 mehr Dünger für die pflanzliche Nahrung</a:t>
            </a:r>
            <a:br>
              <a:rPr lang="de-DE" sz="32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de-DE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 zusätzliche Lebensmittel ohne Nahrungskonkurrenz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E1DF77-E834-003C-3035-C68B07F3D1E8}"/>
              </a:ext>
            </a:extLst>
          </p:cNvPr>
          <p:cNvSpPr txBox="1"/>
          <p:nvPr/>
        </p:nvSpPr>
        <p:spPr>
          <a:xfrm>
            <a:off x="304801" y="2624760"/>
            <a:ext cx="149860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1500" b="1" dirty="0">
                <a:solidFill>
                  <a:schemeClr val="accent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7562177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26157-FD74-23F3-0654-5EE13727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/>
              <a:t>Biogasanlagen und Nutztiere sichern</a:t>
            </a:r>
            <a:br>
              <a:rPr lang="de-DE"/>
            </a:br>
            <a:r>
              <a:rPr lang="de-DE"/>
              <a:t>gleichermaßen eine hohe Ernte…</a:t>
            </a:r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44FAFC1-1C05-2881-2325-48FCE47ACA9C}"/>
              </a:ext>
            </a:extLst>
          </p:cNvPr>
          <p:cNvGrpSpPr>
            <a:grpSpLocks noChangeAspect="1"/>
          </p:cNvGrpSpPr>
          <p:nvPr/>
        </p:nvGrpSpPr>
        <p:grpSpPr>
          <a:xfrm>
            <a:off x="415110" y="1610650"/>
            <a:ext cx="4789647" cy="4789647"/>
            <a:chOff x="1684172" y="2083993"/>
            <a:chExt cx="3498330" cy="349833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7DDC7C24-576B-0320-1E8E-F248BCC15869}"/>
                </a:ext>
              </a:extLst>
            </p:cNvPr>
            <p:cNvGrpSpPr/>
            <p:nvPr/>
          </p:nvGrpSpPr>
          <p:grpSpPr>
            <a:xfrm>
              <a:off x="1684172" y="2083993"/>
              <a:ext cx="3498330" cy="3498330"/>
              <a:chOff x="5808133" y="2455333"/>
              <a:chExt cx="3081867" cy="3081867"/>
            </a:xfrm>
          </p:grpSpPr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E99308D6-4E6D-EA84-A0C8-2D7739F7305A}"/>
                  </a:ext>
                </a:extLst>
              </p:cNvPr>
              <p:cNvSpPr/>
              <p:nvPr/>
            </p:nvSpPr>
            <p:spPr>
              <a:xfrm>
                <a:off x="5808133" y="2455333"/>
                <a:ext cx="3081867" cy="30818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F6B51042-6089-ED28-F867-F2C2907499CE}"/>
                  </a:ext>
                </a:extLst>
              </p:cNvPr>
              <p:cNvSpPr/>
              <p:nvPr/>
            </p:nvSpPr>
            <p:spPr>
              <a:xfrm>
                <a:off x="6206066" y="2853266"/>
                <a:ext cx="2286000" cy="228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3" name="Bogen 2">
              <a:extLst>
                <a:ext uri="{FF2B5EF4-FFF2-40B4-BE49-F238E27FC236}">
                  <a16:creationId xmlns:a16="http://schemas.microsoft.com/office/drawing/2014/main" id="{AC45732B-8E87-488A-7D0C-EAA8FBAB5D47}"/>
                </a:ext>
              </a:extLst>
            </p:cNvPr>
            <p:cNvSpPr/>
            <p:nvPr/>
          </p:nvSpPr>
          <p:spPr>
            <a:xfrm rot="7931245">
              <a:off x="1921316" y="2321137"/>
              <a:ext cx="3024042" cy="3024042"/>
            </a:xfrm>
            <a:prstGeom prst="arc">
              <a:avLst>
                <a:gd name="adj1" fmla="val 12153004"/>
                <a:gd name="adj2" fmla="val 11746399"/>
              </a:avLst>
            </a:prstGeom>
            <a:ln w="57150" cap="rnd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2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5BA279B6-210A-C83E-C6AB-C2D192DCE653}"/>
              </a:ext>
            </a:extLst>
          </p:cNvPr>
          <p:cNvSpPr txBox="1"/>
          <p:nvPr/>
        </p:nvSpPr>
        <p:spPr>
          <a:xfrm>
            <a:off x="5850166" y="2004925"/>
            <a:ext cx="4887754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1463" indent="-271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ea typeface="Tahoma" panose="020B0604030504040204" pitchFamily="34" charset="0"/>
                <a:cs typeface="Tahoma" panose="020B0604030504040204" pitchFamily="34" charset="0"/>
              </a:rPr>
              <a:t>Verrotten lassen, vegane Landwirtschaft?</a:t>
            </a:r>
            <a:br>
              <a:rPr lang="de-DE" sz="20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Ineffizient, unkontrollierter Stoffabbau,</a:t>
            </a:r>
            <a:b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geringe Düngerwirkung,</a:t>
            </a:r>
            <a:b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geringe Ernte an veganer Nahrung</a:t>
            </a:r>
          </a:p>
          <a:p>
            <a:pPr marL="271463" indent="-271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ea typeface="Tahoma" panose="020B0604030504040204" pitchFamily="34" charset="0"/>
                <a:cs typeface="Tahoma" panose="020B0604030504040204" pitchFamily="34" charset="0"/>
              </a:rPr>
              <a:t>Biogas, Gärreste als Dünger?</a:t>
            </a: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Effizient, gezielt ausbringbar,</a:t>
            </a:r>
            <a:b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hohe Düngerwirkung, </a:t>
            </a:r>
            <a:b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hohe Ernte an veganer Nahrung</a:t>
            </a:r>
          </a:p>
          <a:p>
            <a:pPr marL="271463" indent="-2714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ea typeface="Tahoma" panose="020B0604030504040204" pitchFamily="34" charset="0"/>
                <a:cs typeface="Tahoma" panose="020B0604030504040204" pitchFamily="34" charset="0"/>
              </a:rPr>
              <a:t>Tierfutter, Mist als Dünger?</a:t>
            </a:r>
            <a:br>
              <a:rPr lang="de-DE" sz="20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Effizient, gezielt ausbringbar,</a:t>
            </a:r>
            <a:b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hohe Düngerwirkung, </a:t>
            </a:r>
            <a:b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hohe Ernte an veganer Nahrung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2039329-B818-9157-0035-1ADD18108C41}"/>
              </a:ext>
            </a:extLst>
          </p:cNvPr>
          <p:cNvSpPr/>
          <p:nvPr/>
        </p:nvSpPr>
        <p:spPr>
          <a:xfrm>
            <a:off x="1396160" y="2604071"/>
            <a:ext cx="2827545" cy="2802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90000"/>
              </a:lnSpc>
            </a:pPr>
            <a:r>
              <a:rPr lang="de-DE" sz="2400" dirty="0">
                <a:solidFill>
                  <a:schemeClr val="tx1"/>
                </a:solidFill>
              </a:rPr>
              <a:t>Die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b="1" dirty="0">
                <a:solidFill>
                  <a:schemeClr val="tx1"/>
                </a:solidFill>
              </a:rPr>
              <a:t>Pflanzen-</a:t>
            </a:r>
            <a:br>
              <a:rPr lang="de-DE" sz="2400" b="1" dirty="0">
                <a:solidFill>
                  <a:schemeClr val="tx1"/>
                </a:solidFill>
              </a:rPr>
            </a:br>
            <a:r>
              <a:rPr lang="de-DE" sz="2400" b="1" dirty="0" err="1">
                <a:solidFill>
                  <a:schemeClr val="tx1"/>
                </a:solidFill>
              </a:rPr>
              <a:t>nährstoffe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(N, P, …)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der nicht-essbaren Biomasse müssen </a:t>
            </a:r>
            <a:r>
              <a:rPr lang="de-DE" sz="2400" b="1" dirty="0">
                <a:solidFill>
                  <a:schemeClr val="tx1"/>
                </a:solidFill>
              </a:rPr>
              <a:t>zurück in den Stoffkreislauf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5B51C0F-10DC-B2DA-8203-0173D5EDE60E}"/>
              </a:ext>
            </a:extLst>
          </p:cNvPr>
          <p:cNvGrpSpPr/>
          <p:nvPr/>
        </p:nvGrpSpPr>
        <p:grpSpPr>
          <a:xfrm>
            <a:off x="9503244" y="2851310"/>
            <a:ext cx="2470721" cy="2926795"/>
            <a:chOff x="9503244" y="2851310"/>
            <a:chExt cx="2470721" cy="292679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56C7BE3-C9E9-01B6-033C-6D3CC55E1BA0}"/>
                </a:ext>
              </a:extLst>
            </p:cNvPr>
            <p:cNvSpPr txBox="1"/>
            <p:nvPr/>
          </p:nvSpPr>
          <p:spPr>
            <a:xfrm>
              <a:off x="10516381" y="2851310"/>
              <a:ext cx="1457584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de-DE" sz="1800" dirty="0">
                  <a:solidFill>
                    <a:srgbClr val="0070C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Relation der </a:t>
              </a:r>
              <a:r>
                <a:rPr lang="de-DE" dirty="0">
                  <a:solidFill>
                    <a:srgbClr val="0070C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Erntemenge: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e-DE" sz="2000" b="1" dirty="0">
                  <a:solidFill>
                    <a:srgbClr val="0070C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 1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e-DE" sz="2000" b="1" dirty="0">
                  <a:solidFill>
                    <a:srgbClr val="0070C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 2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e-DE" sz="2000" b="1" dirty="0">
                  <a:solidFill>
                    <a:srgbClr val="0070C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 2</a:t>
              </a:r>
            </a:p>
            <a:p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(Bryzinski 2020)</a:t>
              </a:r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97A779F3-0F25-8E03-15AA-28EC488902C5}"/>
                </a:ext>
              </a:extLst>
            </p:cNvPr>
            <p:cNvCxnSpPr>
              <a:cxnSpLocks/>
            </p:cNvCxnSpPr>
            <p:nvPr/>
          </p:nvCxnSpPr>
          <p:spPr>
            <a:xfrm>
              <a:off x="9773319" y="3211158"/>
              <a:ext cx="887506" cy="43568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1654510C-4EE3-67D6-BF1A-7456FBE5C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3244" y="4136188"/>
              <a:ext cx="1157581" cy="28857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B38CD3E5-C211-F3C6-7D7D-FA221B3980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5895" y="4652682"/>
              <a:ext cx="1124930" cy="112542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81380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C11DB-85EB-E010-1791-38551183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/>
              <a:t>… aber nur die Nutztiere liefern zusätzliche Nahrung aus nicht-essbarer Biomasse</a:t>
            </a:r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8DC9D5F-119F-14CE-AD80-5E4D6C0E6A41}"/>
              </a:ext>
            </a:extLst>
          </p:cNvPr>
          <p:cNvSpPr/>
          <p:nvPr/>
        </p:nvSpPr>
        <p:spPr>
          <a:xfrm>
            <a:off x="736600" y="2998800"/>
            <a:ext cx="2797629" cy="3118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1"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Nicht  essbar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C4209B3-2C6A-0F10-117A-278243DBA71F}"/>
              </a:ext>
            </a:extLst>
          </p:cNvPr>
          <p:cNvSpPr/>
          <p:nvPr/>
        </p:nvSpPr>
        <p:spPr>
          <a:xfrm>
            <a:off x="736600" y="1700658"/>
            <a:ext cx="2797629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1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essbar</a:t>
            </a:r>
          </a:p>
        </p:txBody>
      </p:sp>
      <p:pic>
        <p:nvPicPr>
          <p:cNvPr id="48" name="Grafik 47" descr="Ein Bild, das Im Haus, Brot enthält.&#10;&#10;Automatisch generierte Beschreibung">
            <a:extLst>
              <a:ext uri="{FF2B5EF4-FFF2-40B4-BE49-F238E27FC236}">
                <a16:creationId xmlns:a16="http://schemas.microsoft.com/office/drawing/2014/main" id="{86241079-1792-2823-E625-C5A52DC74E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4" t="-4552" r="20227" b="4552"/>
          <a:stretch/>
        </p:blipFill>
        <p:spPr>
          <a:xfrm>
            <a:off x="838198" y="1794377"/>
            <a:ext cx="2189917" cy="712563"/>
          </a:xfrm>
          <a:prstGeom prst="rect">
            <a:avLst/>
          </a:prstGeom>
          <a:ln>
            <a:noFill/>
          </a:ln>
        </p:spPr>
      </p:pic>
      <p:pic>
        <p:nvPicPr>
          <p:cNvPr id="14" name="Grafik 13" descr="Ein Bild, das Heu, Gras, draußen, Trocken enthält.&#10;&#10;Automatisch generierte Beschreibung">
            <a:extLst>
              <a:ext uri="{FF2B5EF4-FFF2-40B4-BE49-F238E27FC236}">
                <a16:creationId xmlns:a16="http://schemas.microsoft.com/office/drawing/2014/main" id="{73292719-32A2-A41B-40E7-E204401EA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" r="27223"/>
          <a:stretch/>
        </p:blipFill>
        <p:spPr>
          <a:xfrm>
            <a:off x="838198" y="3824655"/>
            <a:ext cx="2189917" cy="725745"/>
          </a:xfrm>
          <a:prstGeom prst="rect">
            <a:avLst/>
          </a:prstGeom>
        </p:spPr>
      </p:pic>
      <p:pic>
        <p:nvPicPr>
          <p:cNvPr id="16" name="Grafik 15" descr="Ein Bild, das draußen, Gras, Himmel, Pflanze enthält.&#10;&#10;Automatisch generierte Beschreibung">
            <a:extLst>
              <a:ext uri="{FF2B5EF4-FFF2-40B4-BE49-F238E27FC236}">
                <a16:creationId xmlns:a16="http://schemas.microsoft.com/office/drawing/2014/main" id="{42584F87-A481-F743-1F7A-81F51DE0EC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38198" y="5292683"/>
            <a:ext cx="2189917" cy="738664"/>
          </a:xfrm>
          <a:prstGeom prst="rect">
            <a:avLst/>
          </a:prstGeom>
        </p:spPr>
      </p:pic>
      <p:pic>
        <p:nvPicPr>
          <p:cNvPr id="34" name="Grafik 33" descr="Ein Bild, das Himmel, draußen, Pflanze, Blume enthält.&#10;&#10;Automatisch generierte Beschreibung">
            <a:extLst>
              <a:ext uri="{FF2B5EF4-FFF2-40B4-BE49-F238E27FC236}">
                <a16:creationId xmlns:a16="http://schemas.microsoft.com/office/drawing/2014/main" id="{9E929C47-EF94-A92A-F6C2-A4BBEB68A1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74" t="36058" r="2722" b="28566"/>
          <a:stretch/>
        </p:blipFill>
        <p:spPr>
          <a:xfrm>
            <a:off x="838198" y="4558668"/>
            <a:ext cx="2189917" cy="725745"/>
          </a:xfrm>
          <a:prstGeom prst="rect">
            <a:avLst/>
          </a:prstGeom>
        </p:spPr>
      </p:pic>
      <p:pic>
        <p:nvPicPr>
          <p:cNvPr id="36" name="Grafik 35" descr="Ein Bild, das Gras, Mobiliar, Frucht, Teppich enthält.&#10;&#10;Automatisch generierte Beschreibung">
            <a:extLst>
              <a:ext uri="{FF2B5EF4-FFF2-40B4-BE49-F238E27FC236}">
                <a16:creationId xmlns:a16="http://schemas.microsoft.com/office/drawing/2014/main" id="{9D5606ED-C03D-496E-087C-5822022D92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859" r="27511" b="-1"/>
          <a:stretch/>
        </p:blipFill>
        <p:spPr>
          <a:xfrm>
            <a:off x="838198" y="3090642"/>
            <a:ext cx="2189917" cy="725745"/>
          </a:xfrm>
          <a:prstGeom prst="rect">
            <a:avLst/>
          </a:prstGeom>
        </p:spPr>
      </p:pic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AB3B639-6D34-46FE-4EC3-E605FAEA04C8}"/>
              </a:ext>
            </a:extLst>
          </p:cNvPr>
          <p:cNvCxnSpPr>
            <a:cxnSpLocks/>
          </p:cNvCxnSpPr>
          <p:nvPr/>
        </p:nvCxnSpPr>
        <p:spPr>
          <a:xfrm>
            <a:off x="787400" y="3086508"/>
            <a:ext cx="224071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6B1B616B-3CB3-FFBC-7A53-657FA885EC7E}"/>
              </a:ext>
            </a:extLst>
          </p:cNvPr>
          <p:cNvCxnSpPr>
            <a:cxnSpLocks/>
          </p:cNvCxnSpPr>
          <p:nvPr/>
        </p:nvCxnSpPr>
        <p:spPr>
          <a:xfrm>
            <a:off x="787400" y="3820521"/>
            <a:ext cx="224071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82A410F8-DE26-EE57-967C-DA62FBC429E3}"/>
              </a:ext>
            </a:extLst>
          </p:cNvPr>
          <p:cNvCxnSpPr>
            <a:cxnSpLocks/>
          </p:cNvCxnSpPr>
          <p:nvPr/>
        </p:nvCxnSpPr>
        <p:spPr>
          <a:xfrm>
            <a:off x="787400" y="4554534"/>
            <a:ext cx="224071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A0E3245-0943-8041-D07C-F5F82FC56E18}"/>
              </a:ext>
            </a:extLst>
          </p:cNvPr>
          <p:cNvCxnSpPr>
            <a:cxnSpLocks/>
          </p:cNvCxnSpPr>
          <p:nvPr/>
        </p:nvCxnSpPr>
        <p:spPr>
          <a:xfrm>
            <a:off x="787400" y="5288547"/>
            <a:ext cx="224071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628846B-3842-5037-24BC-1CF651028C50}"/>
              </a:ext>
            </a:extLst>
          </p:cNvPr>
          <p:cNvSpPr txBox="1"/>
          <p:nvPr/>
        </p:nvSpPr>
        <p:spPr>
          <a:xfrm>
            <a:off x="838198" y="2604791"/>
            <a:ext cx="2807287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de-DE"/>
            </a:defPPr>
            <a:lvl1pPr>
              <a:spcAft>
                <a:spcPts val="600"/>
              </a:spcAft>
              <a:defRPr sz="2200">
                <a:solidFill>
                  <a:schemeClr val="accent6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z="2400" dirty="0">
                <a:solidFill>
                  <a:schemeClr val="tx1"/>
                </a:solidFill>
              </a:rPr>
              <a:t>Verhältnis mind. 1:4</a:t>
            </a:r>
            <a:endParaRPr lang="de-DE" sz="24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5EAEF36-C10E-52D6-C9FC-7298F6DBD54A}"/>
              </a:ext>
            </a:extLst>
          </p:cNvPr>
          <p:cNvGrpSpPr/>
          <p:nvPr/>
        </p:nvGrpSpPr>
        <p:grpSpPr>
          <a:xfrm>
            <a:off x="3585027" y="1576920"/>
            <a:ext cx="9984532" cy="3961713"/>
            <a:chOff x="3585027" y="1576920"/>
            <a:chExt cx="9984532" cy="3961713"/>
          </a:xfrm>
        </p:grpSpPr>
        <p:pic>
          <p:nvPicPr>
            <p:cNvPr id="6" name="Grafik 5" descr="Ein Bild, das Tasse, Glas, Behälter, Getränk enthält.&#10;&#10;Automatisch generierte Beschreibung">
              <a:extLst>
                <a:ext uri="{FF2B5EF4-FFF2-40B4-BE49-F238E27FC236}">
                  <a16:creationId xmlns:a16="http://schemas.microsoft.com/office/drawing/2014/main" id="{0FE52354-7A62-803B-4822-37EBF5B70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302" t="7240" r="23003" b="9307"/>
            <a:stretch/>
          </p:blipFill>
          <p:spPr>
            <a:xfrm>
              <a:off x="9591963" y="2873297"/>
              <a:ext cx="862232" cy="1429664"/>
            </a:xfrm>
            <a:prstGeom prst="rect">
              <a:avLst/>
            </a:prstGeom>
          </p:spPr>
        </p:pic>
        <p:sp>
          <p:nvSpPr>
            <p:cNvPr id="9" name="Bogen 8">
              <a:extLst>
                <a:ext uri="{FF2B5EF4-FFF2-40B4-BE49-F238E27FC236}">
                  <a16:creationId xmlns:a16="http://schemas.microsoft.com/office/drawing/2014/main" id="{6F2572C6-F6DB-084B-FA52-A4E94FC83136}"/>
                </a:ext>
              </a:extLst>
            </p:cNvPr>
            <p:cNvSpPr/>
            <p:nvPr/>
          </p:nvSpPr>
          <p:spPr>
            <a:xfrm flipV="1">
              <a:off x="3585027" y="1794377"/>
              <a:ext cx="9984532" cy="3744256"/>
            </a:xfrm>
            <a:prstGeom prst="arc">
              <a:avLst>
                <a:gd name="adj1" fmla="val 4226853"/>
                <a:gd name="adj2" fmla="val 10704826"/>
              </a:avLst>
            </a:prstGeom>
            <a:ln w="76200" cap="rnd">
              <a:solidFill>
                <a:srgbClr val="99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746D3E7-AF48-4E68-44F6-70A30721C1BA}"/>
                </a:ext>
              </a:extLst>
            </p:cNvPr>
            <p:cNvSpPr txBox="1"/>
            <p:nvPr/>
          </p:nvSpPr>
          <p:spPr>
            <a:xfrm>
              <a:off x="9509529" y="1576920"/>
              <a:ext cx="1925123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2000" dirty="0">
                  <a:solidFill>
                    <a:schemeClr val="accent2"/>
                  </a:solidFill>
                </a:rPr>
                <a:t>z.B. 3 kg Kuhmilch</a:t>
              </a:r>
              <a:br>
                <a:rPr lang="de-DE" sz="2000" dirty="0">
                  <a:solidFill>
                    <a:schemeClr val="accent2"/>
                  </a:solidFill>
                </a:rPr>
              </a:br>
              <a:r>
                <a:rPr lang="de-DE" sz="2000" dirty="0">
                  <a:solidFill>
                    <a:schemeClr val="accent2"/>
                  </a:solidFill>
                </a:rPr>
                <a:t>oder 0,5 kg Fleisch</a:t>
              </a:r>
            </a:p>
            <a:p>
              <a:r>
                <a:rPr lang="de-DE" sz="2000" b="1" dirty="0">
                  <a:solidFill>
                    <a:schemeClr val="accent2"/>
                  </a:solidFill>
                </a:rPr>
                <a:t>100 g Eiweiß</a:t>
              </a:r>
            </a:p>
            <a:p>
              <a:r>
                <a:rPr lang="de-DE" sz="2000" b="1" dirty="0">
                  <a:solidFill>
                    <a:schemeClr val="accent2"/>
                  </a:solidFill>
                </a:rPr>
                <a:t>1500 kcal</a:t>
              </a: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C711713-B28C-DE67-31A6-3C3D452D68AC}"/>
                </a:ext>
              </a:extLst>
            </p:cNvPr>
            <p:cNvGrpSpPr/>
            <p:nvPr/>
          </p:nvGrpSpPr>
          <p:grpSpPr>
            <a:xfrm>
              <a:off x="6415717" y="1622372"/>
              <a:ext cx="659169" cy="659169"/>
              <a:chOff x="7279489" y="1822905"/>
              <a:chExt cx="659169" cy="659169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752D8A5D-C106-85F7-E47F-19D5C401FACE}"/>
                  </a:ext>
                </a:extLst>
              </p:cNvPr>
              <p:cNvSpPr/>
              <p:nvPr/>
            </p:nvSpPr>
            <p:spPr>
              <a:xfrm>
                <a:off x="7279489" y="1822905"/>
                <a:ext cx="659169" cy="659169"/>
              </a:xfrm>
              <a:prstGeom prst="ellipse">
                <a:avLst/>
              </a:prstGeom>
              <a:ln>
                <a:noFill/>
              </a:ln>
              <a:effectLst>
                <a:outerShdw blurRad="50800" dist="12700" dir="18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2" name="Kreuz 21">
                <a:extLst>
                  <a:ext uri="{FF2B5EF4-FFF2-40B4-BE49-F238E27FC236}">
                    <a16:creationId xmlns:a16="http://schemas.microsoft.com/office/drawing/2014/main" id="{E5B34246-2096-D05A-2E95-40ED26E9610D}"/>
                  </a:ext>
                </a:extLst>
              </p:cNvPr>
              <p:cNvSpPr/>
              <p:nvPr/>
            </p:nvSpPr>
            <p:spPr>
              <a:xfrm>
                <a:off x="7401756" y="1945172"/>
                <a:ext cx="414635" cy="414635"/>
              </a:xfrm>
              <a:prstGeom prst="plus">
                <a:avLst>
                  <a:gd name="adj" fmla="val 3791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7" name="Grafik 6" descr="Ein Bild, das Tasse, Glas, Behälter, Getränk enthält.&#10;&#10;Automatisch generierte Beschreibung">
              <a:extLst>
                <a:ext uri="{FF2B5EF4-FFF2-40B4-BE49-F238E27FC236}">
                  <a16:creationId xmlns:a16="http://schemas.microsoft.com/office/drawing/2014/main" id="{2CCA9931-8254-0DB2-76EF-AF895836F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302" t="7240" r="23003" b="9307"/>
            <a:stretch/>
          </p:blipFill>
          <p:spPr>
            <a:xfrm>
              <a:off x="10393638" y="3292908"/>
              <a:ext cx="862232" cy="1429664"/>
            </a:xfrm>
            <a:prstGeom prst="rect">
              <a:avLst/>
            </a:prstGeom>
          </p:spPr>
        </p:pic>
        <p:pic>
          <p:nvPicPr>
            <p:cNvPr id="13" name="Grafik 12" descr="Ein Bild, das Tasse, Glas, Behälter, Getränk enthält.&#10;&#10;Automatisch generierte Beschreibung">
              <a:extLst>
                <a:ext uri="{FF2B5EF4-FFF2-40B4-BE49-F238E27FC236}">
                  <a16:creationId xmlns:a16="http://schemas.microsoft.com/office/drawing/2014/main" id="{A8D310B6-7AEC-539F-C5CF-7AE916F59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302" t="7240" r="23003" b="9307"/>
            <a:stretch/>
          </p:blipFill>
          <p:spPr>
            <a:xfrm>
              <a:off x="11195312" y="3712520"/>
              <a:ext cx="862232" cy="1429664"/>
            </a:xfrm>
            <a:prstGeom prst="rect">
              <a:avLst/>
            </a:prstGeom>
          </p:spPr>
        </p:pic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3148E690-E2BF-0424-CF44-4D3ACD508A6F}"/>
              </a:ext>
            </a:extLst>
          </p:cNvPr>
          <p:cNvSpPr txBox="1"/>
          <p:nvPr/>
        </p:nvSpPr>
        <p:spPr>
          <a:xfrm>
            <a:off x="3620129" y="1662748"/>
            <a:ext cx="149989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2000" dirty="0">
                <a:solidFill>
                  <a:schemeClr val="accent2"/>
                </a:solidFill>
              </a:rPr>
              <a:t>z.B. Brot</a:t>
            </a:r>
            <a:br>
              <a:rPr lang="de-AT" sz="2000" dirty="0">
                <a:solidFill>
                  <a:schemeClr val="accent2"/>
                </a:solidFill>
              </a:rPr>
            </a:br>
            <a:r>
              <a:rPr lang="de-AT" sz="2000" b="1" dirty="0">
                <a:solidFill>
                  <a:schemeClr val="accent2"/>
                </a:solidFill>
              </a:rPr>
              <a:t>100 g Eiweiß</a:t>
            </a:r>
          </a:p>
          <a:p>
            <a:r>
              <a:rPr lang="de-AT" sz="2000" b="1" dirty="0">
                <a:solidFill>
                  <a:schemeClr val="accent2"/>
                </a:solidFill>
              </a:rPr>
              <a:t>3000 kcal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5535200-12A8-1CB4-56D6-100D6B1992E9}"/>
              </a:ext>
            </a:extLst>
          </p:cNvPr>
          <p:cNvSpPr txBox="1"/>
          <p:nvPr/>
        </p:nvSpPr>
        <p:spPr>
          <a:xfrm>
            <a:off x="4365413" y="2768051"/>
            <a:ext cx="49800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2"/>
                </a:solidFill>
              </a:rPr>
              <a:t>mind. 50% mehr Nahrung</a:t>
            </a:r>
            <a:br>
              <a:rPr lang="de-DE" sz="3200" b="1" dirty="0">
                <a:solidFill>
                  <a:schemeClr val="accent2"/>
                </a:solidFill>
              </a:rPr>
            </a:br>
            <a:r>
              <a:rPr lang="de-DE" sz="3200" b="1" dirty="0">
                <a:solidFill>
                  <a:schemeClr val="accent2"/>
                </a:solidFill>
              </a:rPr>
              <a:t>aus derselben Nutzfläche</a:t>
            </a:r>
            <a:br>
              <a:rPr lang="de-DE" sz="3200" b="1" dirty="0">
                <a:solidFill>
                  <a:schemeClr val="accent2"/>
                </a:solidFill>
              </a:rPr>
            </a:br>
            <a:r>
              <a:rPr lang="de-DE" sz="3200" b="1" dirty="0">
                <a:solidFill>
                  <a:schemeClr val="accent2"/>
                </a:solidFill>
              </a:rPr>
              <a:t>ohne Nahrungskonkurrenz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F3C42D-3CF8-C9AD-76E5-E9CC73BB8A0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239" y="4427352"/>
            <a:ext cx="6128188" cy="204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4730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0A3B4-989C-2C84-7B59-48784F66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sz="3200" b="0" i="1" dirty="0">
                <a:solidFill>
                  <a:schemeClr val="accent6">
                    <a:lumMod val="50000"/>
                  </a:schemeClr>
                </a:solidFill>
              </a:rPr>
              <a:t>Brauchen wir überhaupt noch Nutztiere?</a:t>
            </a:r>
            <a:endParaRPr lang="de-AT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AE31E5-281E-8406-CD19-925C654C5CC1}"/>
              </a:ext>
            </a:extLst>
          </p:cNvPr>
          <p:cNvSpPr txBox="1"/>
          <p:nvPr/>
        </p:nvSpPr>
        <p:spPr>
          <a:xfrm>
            <a:off x="1893295" y="2603619"/>
            <a:ext cx="761479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600" b="1" i="1" dirty="0">
                <a:solidFill>
                  <a:srgbClr val="0070C0"/>
                </a:solidFill>
              </a:rPr>
              <a:t>Teller &gt; Trog &gt; Tank </a:t>
            </a:r>
            <a:r>
              <a:rPr lang="de-DE" sz="3600" b="1" dirty="0"/>
              <a:t>macht das</a:t>
            </a:r>
            <a:br>
              <a:rPr lang="de-DE" sz="3600" b="1" dirty="0"/>
            </a:br>
            <a:r>
              <a:rPr lang="de-DE" sz="3600" b="1" dirty="0"/>
              <a:t>CH</a:t>
            </a:r>
            <a:r>
              <a:rPr lang="de-DE" sz="3600" b="1" baseline="-25000" dirty="0"/>
              <a:t>4</a:t>
            </a:r>
            <a:r>
              <a:rPr lang="de-DE" sz="3600" b="1" dirty="0"/>
              <a:t> der Wiederkäuer klimaneutral</a:t>
            </a:r>
            <a:endParaRPr lang="de-DE" sz="3600" b="1" dirty="0">
              <a:sym typeface="Wingdings" panose="05000000000000000000" pitchFamily="2" charset="2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E1DF77-E834-003C-3035-C68B07F3D1E8}"/>
              </a:ext>
            </a:extLst>
          </p:cNvPr>
          <p:cNvSpPr txBox="1"/>
          <p:nvPr/>
        </p:nvSpPr>
        <p:spPr>
          <a:xfrm>
            <a:off x="308283" y="2290689"/>
            <a:ext cx="149860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1500" b="1" dirty="0">
                <a:solidFill>
                  <a:schemeClr val="accent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611372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3FD36-9C15-EBCA-D760-971080642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15087-12C9-3D0F-90AF-3164AEC4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/>
              <a:t>Globale Emissionen von CO</a:t>
            </a:r>
            <a:r>
              <a:rPr lang="de-DE" baseline="-25000"/>
              <a:t>2</a:t>
            </a:r>
            <a:r>
              <a:rPr lang="de-DE"/>
              <a:t>-Äquivalenten</a:t>
            </a:r>
            <a:br>
              <a:rPr lang="de-DE"/>
            </a:br>
            <a:r>
              <a:rPr lang="de-DE"/>
              <a:t>aus der Haltung von Nutztieren </a:t>
            </a:r>
            <a:r>
              <a:rPr lang="de-DE" sz="2000" b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(FAO GLEAM 2022)</a:t>
            </a:r>
            <a:endParaRPr lang="de-AT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85075DE-FB45-6F24-D947-D2B47FC007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2" t="297" r="4946" b="-297"/>
          <a:stretch/>
        </p:blipFill>
        <p:spPr>
          <a:xfrm>
            <a:off x="736600" y="1552367"/>
            <a:ext cx="7822125" cy="492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Abgerundetes Rechteck 17">
            <a:extLst>
              <a:ext uri="{FF2B5EF4-FFF2-40B4-BE49-F238E27FC236}">
                <a16:creationId xmlns:a16="http://schemas.microsoft.com/office/drawing/2014/main" id="{0EA27FD7-3ED9-D38E-8F90-A74BCBD7C427}"/>
              </a:ext>
            </a:extLst>
          </p:cNvPr>
          <p:cNvSpPr/>
          <p:nvPr/>
        </p:nvSpPr>
        <p:spPr bwMode="auto">
          <a:xfrm>
            <a:off x="8973072" y="1909631"/>
            <a:ext cx="2774279" cy="1846659"/>
          </a:xfrm>
          <a:prstGeom prst="roundRect">
            <a:avLst>
              <a:gd name="adj" fmla="val 796"/>
            </a:avLst>
          </a:prstGeom>
          <a:noFill/>
          <a:ln w="1270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solidFill>
                  <a:srgbClr val="0070C0"/>
                </a:solidFill>
              </a:rPr>
              <a:t>Die Problemzonen</a:t>
            </a:r>
            <a:br>
              <a:rPr lang="de-DE" sz="2400" dirty="0">
                <a:solidFill>
                  <a:srgbClr val="0070C0"/>
                </a:solidFill>
              </a:rPr>
            </a:br>
            <a:r>
              <a:rPr lang="de-DE" sz="2400" dirty="0">
                <a:solidFill>
                  <a:srgbClr val="0070C0"/>
                </a:solidFill>
              </a:rPr>
              <a:t>der CH</a:t>
            </a:r>
            <a:r>
              <a:rPr lang="de-DE" sz="2400" baseline="-25000" dirty="0">
                <a:solidFill>
                  <a:srgbClr val="0070C0"/>
                </a:solidFill>
              </a:rPr>
              <a:t>4</a:t>
            </a:r>
            <a:r>
              <a:rPr lang="de-DE" sz="2400" dirty="0">
                <a:solidFill>
                  <a:srgbClr val="0070C0"/>
                </a:solidFill>
              </a:rPr>
              <a:t>-Emissionen</a:t>
            </a:r>
            <a:br>
              <a:rPr lang="de-DE" sz="2400" dirty="0">
                <a:solidFill>
                  <a:srgbClr val="0070C0"/>
                </a:solidFill>
              </a:rPr>
            </a:br>
            <a:r>
              <a:rPr lang="de-DE" sz="2400" dirty="0">
                <a:solidFill>
                  <a:srgbClr val="0070C0"/>
                </a:solidFill>
              </a:rPr>
              <a:t>durch Wiederkäuer</a:t>
            </a:r>
            <a:br>
              <a:rPr lang="de-DE" sz="2400" dirty="0">
                <a:solidFill>
                  <a:srgbClr val="0070C0"/>
                </a:solidFill>
              </a:rPr>
            </a:br>
            <a:r>
              <a:rPr lang="de-DE" sz="2400" dirty="0">
                <a:solidFill>
                  <a:srgbClr val="0070C0"/>
                </a:solidFill>
              </a:rPr>
              <a:t>liegen in Südasien</a:t>
            </a:r>
            <a:br>
              <a:rPr lang="de-DE" sz="2400" dirty="0">
                <a:solidFill>
                  <a:srgbClr val="0070C0"/>
                </a:solidFill>
              </a:rPr>
            </a:br>
            <a:r>
              <a:rPr lang="de-DE" sz="2400" dirty="0">
                <a:solidFill>
                  <a:srgbClr val="0070C0"/>
                </a:solidFill>
              </a:rPr>
              <a:t>und Südamerika.</a:t>
            </a:r>
            <a:endParaRPr lang="de-DE" sz="2400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775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586B2-35F9-9D6C-371C-7B571D9DD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F76A8-C832-9672-85AE-1DB32803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sz="3200" b="0" i="1" dirty="0">
                <a:solidFill>
                  <a:schemeClr val="accent6">
                    <a:lumMod val="50000"/>
                  </a:schemeClr>
                </a:solidFill>
              </a:rPr>
              <a:t>Brauchen wir überhaupt noch Nutztiere?</a:t>
            </a:r>
            <a:endParaRPr lang="de-AT" sz="2800" b="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19F2AF0-BC12-22C1-212D-7EB2375B43C6}"/>
              </a:ext>
            </a:extLst>
          </p:cNvPr>
          <p:cNvSpPr txBox="1"/>
          <p:nvPr/>
        </p:nvSpPr>
        <p:spPr>
          <a:xfrm>
            <a:off x="1876419" y="2514321"/>
            <a:ext cx="902213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600" b="1" dirty="0"/>
              <a:t>Klimakrise, Bevölkerungswachstum und Verknappung von Nutzflächen machen Biomasse zu einer wertvollen Ressource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BB6BAD-F6F4-E857-42B0-55FB58E12CD8}"/>
              </a:ext>
            </a:extLst>
          </p:cNvPr>
          <p:cNvSpPr txBox="1"/>
          <p:nvPr/>
        </p:nvSpPr>
        <p:spPr>
          <a:xfrm>
            <a:off x="308389" y="2460461"/>
            <a:ext cx="149860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1500" b="1" dirty="0">
                <a:solidFill>
                  <a:schemeClr val="accent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544061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44AB9-754C-7E9B-05B0-DA1FE4D5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/>
              <a:t>Die Nutztierhaltung in Mitteleuropa hat schon viel zur Erreichung der Klimaziele beigetragen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6C15714-33DF-68A1-021F-DE375DB6D35B}"/>
              </a:ext>
            </a:extLst>
          </p:cNvPr>
          <p:cNvSpPr txBox="1"/>
          <p:nvPr/>
        </p:nvSpPr>
        <p:spPr>
          <a:xfrm>
            <a:off x="734942" y="6103457"/>
            <a:ext cx="7628466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e-AT" sz="1100" dirty="0"/>
              <a:t>Quelle: </a:t>
            </a:r>
            <a:r>
              <a:rPr lang="de-DE" sz="1100" dirty="0"/>
              <a:t>Daten aus Schulze, 2014; bmel-statistik.de; </a:t>
            </a:r>
            <a:r>
              <a:rPr lang="de-DE" sz="1100" dirty="0" err="1"/>
              <a:t>Kuhla</a:t>
            </a:r>
            <a:r>
              <a:rPr lang="de-DE" sz="1100" dirty="0"/>
              <a:t> and Viereck, 2022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C53B825-C4E8-FB05-DBFB-C093933D4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00" y="1761861"/>
          <a:ext cx="6686176" cy="42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E579A855-912A-B8D1-209B-BE2074F46981}"/>
              </a:ext>
            </a:extLst>
          </p:cNvPr>
          <p:cNvSpPr/>
          <p:nvPr/>
        </p:nvSpPr>
        <p:spPr>
          <a:xfrm>
            <a:off x="4218467" y="4446288"/>
            <a:ext cx="91440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accent2">
                    <a:lumMod val="50000"/>
                  </a:schemeClr>
                </a:solidFill>
              </a:rPr>
              <a:t>Schafe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055D90F-1005-1C27-C872-C89908A85B0E}"/>
              </a:ext>
            </a:extLst>
          </p:cNvPr>
          <p:cNvSpPr/>
          <p:nvPr/>
        </p:nvSpPr>
        <p:spPr>
          <a:xfrm>
            <a:off x="4218467" y="2885880"/>
            <a:ext cx="91440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000066"/>
                </a:solidFill>
              </a:rPr>
              <a:t>Rinder</a:t>
            </a:r>
          </a:p>
        </p:txBody>
      </p:sp>
      <p:sp>
        <p:nvSpPr>
          <p:cNvPr id="7" name="Abgerundetes Rechteck 17">
            <a:extLst>
              <a:ext uri="{FF2B5EF4-FFF2-40B4-BE49-F238E27FC236}">
                <a16:creationId xmlns:a16="http://schemas.microsoft.com/office/drawing/2014/main" id="{F1028C10-91AE-5C35-C963-2D39A44C66AF}"/>
              </a:ext>
            </a:extLst>
          </p:cNvPr>
          <p:cNvSpPr/>
          <p:nvPr/>
        </p:nvSpPr>
        <p:spPr bwMode="auto">
          <a:xfrm>
            <a:off x="7973091" y="1747264"/>
            <a:ext cx="3746128" cy="3939540"/>
          </a:xfrm>
          <a:prstGeom prst="roundRect">
            <a:avLst>
              <a:gd name="adj" fmla="val 796"/>
            </a:avLst>
          </a:prstGeom>
          <a:noFill/>
          <a:ln w="1270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26670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  <a:t>Weniger Wiederkäuer</a:t>
            </a:r>
            <a:b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  <a:t>als im Jahre 1800.</a:t>
            </a:r>
          </a:p>
          <a:p>
            <a:pPr marL="26670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  <a:t>Wiederkäuer emittieren weniger CH</a:t>
            </a:r>
            <a:r>
              <a:rPr lang="de-DE" sz="2200" baseline="-25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  <a:t> als zu Beginn</a:t>
            </a:r>
            <a:b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  <a:t>der  Industrialisierung</a:t>
            </a:r>
            <a:r>
              <a:rPr lang="de-DE" sz="16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6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600" dirty="0">
                <a:ea typeface="Tahoma" panose="020B0604030504040204" pitchFamily="34" charset="0"/>
                <a:cs typeface="Tahoma" panose="020B0604030504040204" pitchFamily="34" charset="0"/>
              </a:rPr>
              <a:t>(Kuhla and Viereck, 2022).</a:t>
            </a:r>
            <a:endParaRPr lang="de-DE" sz="2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  <a:t>Künftige Reduktion von CH</a:t>
            </a:r>
            <a:r>
              <a:rPr lang="de-DE" sz="2200" baseline="-25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  <a:t> von welchem Bezugspunkt aus? Die Hausaufgaben sind</a:t>
            </a:r>
            <a:b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200" dirty="0">
                <a:ea typeface="Tahoma" panose="020B0604030504040204" pitchFamily="34" charset="0"/>
                <a:cs typeface="Tahoma" panose="020B0604030504040204" pitchFamily="34" charset="0"/>
              </a:rPr>
              <a:t>ja schon zum großen Teil gemacht.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FD6780D-3C6E-E93C-B743-14F06949C660}"/>
              </a:ext>
            </a:extLst>
          </p:cNvPr>
          <p:cNvSpPr/>
          <p:nvPr/>
        </p:nvSpPr>
        <p:spPr>
          <a:xfrm>
            <a:off x="1416006" y="4439602"/>
            <a:ext cx="2128638" cy="57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i="1" dirty="0">
                <a:solidFill>
                  <a:srgbClr val="002060"/>
                </a:solidFill>
              </a:rPr>
              <a:t>vorindustrielle Zeit</a:t>
            </a:r>
          </a:p>
        </p:txBody>
      </p:sp>
    </p:spTree>
    <p:extLst>
      <p:ext uri="{BB962C8B-B14F-4D97-AF65-F5344CB8AC3E}">
        <p14:creationId xmlns:p14="http://schemas.microsoft.com/office/powerpoint/2010/main" val="199371903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5B41382C-4F56-A7AD-15E7-3173B414F846}"/>
                  </a:ext>
                </a:extLst>
              </p:cNvPr>
              <p:cNvSpPr/>
              <p:nvPr/>
            </p:nvSpPr>
            <p:spPr>
              <a:xfrm>
                <a:off x="-3" y="1370276"/>
                <a:ext cx="12192000" cy="3242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</a:t>
                </a:r>
                <a:r>
                  <a:rPr lang="de-DE" sz="20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-Fußabdruck nach GWP100 aus den Emissionen:    CO</a:t>
                </a:r>
                <a:r>
                  <a:rPr lang="de-DE" sz="20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eq = 1</a:t>
                </a:r>
                <a14:m>
                  <m:oMath xmlns:m="http://schemas.openxmlformats.org/officeDocument/2006/math">
                    <m:r>
                      <a:rPr lang="de-DE" sz="2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</a:t>
                </a:r>
                <a:r>
                  <a:rPr lang="de-DE" sz="20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+ 28</a:t>
                </a:r>
                <a14:m>
                  <m:oMath xmlns:m="http://schemas.openxmlformats.org/officeDocument/2006/math">
                    <m:r>
                      <a:rPr lang="de-DE" sz="2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CH</a:t>
                </a:r>
                <a:r>
                  <a:rPr lang="de-DE" sz="20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</a:t>
                </a:r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+ 265</a:t>
                </a:r>
                <a14:m>
                  <m:oMath xmlns:m="http://schemas.openxmlformats.org/officeDocument/2006/math">
                    <m:r>
                      <a:rPr lang="de-DE" sz="2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</a:t>
                </a:r>
                <a:r>
                  <a:rPr lang="de-DE" sz="2000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de-DE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</a:t>
                </a:r>
              </a:p>
            </p:txBody>
          </p:sp>
        </mc:Choice>
        <mc:Fallback xmlns="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5B41382C-4F56-A7AD-15E7-3173B414F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1370276"/>
                <a:ext cx="12192000" cy="324206"/>
              </a:xfrm>
              <a:prstGeom prst="rect">
                <a:avLst/>
              </a:prstGeom>
              <a:blipFill>
                <a:blip r:embed="rId2"/>
                <a:stretch>
                  <a:fillRect t="-22642" b="-45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hteck 21">
            <a:extLst>
              <a:ext uri="{FF2B5EF4-FFF2-40B4-BE49-F238E27FC236}">
                <a16:creationId xmlns:a16="http://schemas.microsoft.com/office/drawing/2014/main" id="{C524A1D6-36F9-C0D7-4148-8FFBBF5EA827}"/>
              </a:ext>
            </a:extLst>
          </p:cNvPr>
          <p:cNvSpPr/>
          <p:nvPr/>
        </p:nvSpPr>
        <p:spPr>
          <a:xfrm>
            <a:off x="0" y="4339550"/>
            <a:ext cx="12192000" cy="2067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5B167A-440E-C2CC-B29B-D5BEF72E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/>
              <a:t>CO</a:t>
            </a:r>
            <a:r>
              <a:rPr lang="de-DE" baseline="-25000"/>
              <a:t>2</a:t>
            </a:r>
            <a:r>
              <a:rPr lang="de-DE"/>
              <a:t>-Äquivalente nach GWP100 liefern</a:t>
            </a:r>
            <a:br>
              <a:rPr lang="de-DE"/>
            </a:br>
            <a:r>
              <a:rPr lang="de-DE"/>
              <a:t>ein zu stark vereinfachtes Bild über Methan (CH</a:t>
            </a:r>
            <a:r>
              <a:rPr lang="de-DE" baseline="-25000"/>
              <a:t>4</a:t>
            </a:r>
            <a:r>
              <a:rPr lang="de-DE"/>
              <a:t>)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D69C93-579B-8473-1300-AA5768F78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22"/>
          <a:stretch/>
        </p:blipFill>
        <p:spPr>
          <a:xfrm>
            <a:off x="3753458" y="4715692"/>
            <a:ext cx="5467422" cy="16082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85F8E3D-E65B-AC3E-36C8-7D4124070B37}"/>
              </a:ext>
            </a:extLst>
          </p:cNvPr>
          <p:cNvSpPr txBox="1"/>
          <p:nvPr/>
        </p:nvSpPr>
        <p:spPr>
          <a:xfrm>
            <a:off x="5694789" y="4358733"/>
            <a:ext cx="1884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(Allen et al. 2018)</a:t>
            </a:r>
            <a:endParaRPr lang="de-DE" sz="1600" i="1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F51D210-3655-1006-2D66-A8EC05BD9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60" y="4715692"/>
            <a:ext cx="2872122" cy="161106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AA03971-6148-5563-57D4-CC2F55D9558B}"/>
              </a:ext>
            </a:extLst>
          </p:cNvPr>
          <p:cNvSpPr txBox="1"/>
          <p:nvPr/>
        </p:nvSpPr>
        <p:spPr>
          <a:xfrm>
            <a:off x="9725291" y="4356464"/>
            <a:ext cx="2413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(Guggenberger et al. 2022)</a:t>
            </a:r>
            <a:endParaRPr lang="de-DE" sz="1600" i="1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F105CEF-3D81-5D8F-D0DC-5629B46E9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399" y="4689828"/>
            <a:ext cx="2125641" cy="161570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EABB38D-63AE-ADD2-639A-D1BB05AB3204}"/>
              </a:ext>
            </a:extLst>
          </p:cNvPr>
          <p:cNvSpPr txBox="1"/>
          <p:nvPr/>
        </p:nvSpPr>
        <p:spPr>
          <a:xfrm>
            <a:off x="736600" y="4339550"/>
            <a:ext cx="18847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i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(Neu et al. 2022)</a:t>
            </a:r>
            <a:endParaRPr lang="de-DE" sz="1600" i="1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88251D-1F63-2987-0832-7D17F8CC9654}"/>
              </a:ext>
            </a:extLst>
          </p:cNvPr>
          <p:cNvSpPr txBox="1"/>
          <p:nvPr/>
        </p:nvSpPr>
        <p:spPr>
          <a:xfrm>
            <a:off x="199960" y="1984814"/>
            <a:ext cx="5201118" cy="161582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txBody>
          <a:bodyPr wrap="square" lIns="72000" tIns="0" rIns="0" bIns="0">
            <a:noAutofit/>
          </a:bodyPr>
          <a:lstStyle/>
          <a:p>
            <a:pPr marL="627063" indent="-627063">
              <a:spcAft>
                <a:spcPts val="600"/>
              </a:spcAft>
            </a:pPr>
            <a:r>
              <a:rPr lang="de-DE" sz="2000" b="1" dirty="0"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de-DE" sz="2000" b="1" baseline="-25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	langlebig (t</a:t>
            </a:r>
            <a:r>
              <a:rPr lang="de-DE" sz="2000" baseline="-25000" dirty="0">
                <a:ea typeface="Tahoma" panose="020B0604030504040204" pitchFamily="34" charset="0"/>
                <a:cs typeface="Tahoma" panose="020B0604030504040204" pitchFamily="34" charset="0"/>
              </a:rPr>
              <a:t>½</a:t>
            </a: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 &gt; 1000 Jahre),</a:t>
            </a:r>
            <a:b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akkumuliert in der Atmosphäre. </a:t>
            </a: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Jede zusätzliche Emission ergibt eine</a:t>
            </a:r>
            <a:br>
              <a:rPr lang="de-DE" sz="2000" b="1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b="1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dauerhafte Erwärmung der Atmosphäre.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D4F97FE-54BE-EB32-C487-95529C8FCAFF}"/>
              </a:ext>
            </a:extLst>
          </p:cNvPr>
          <p:cNvSpPr txBox="1"/>
          <p:nvPr/>
        </p:nvSpPr>
        <p:spPr>
          <a:xfrm>
            <a:off x="5623561" y="1984814"/>
            <a:ext cx="6368478" cy="1615827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3">
                <a:lumMod val="75000"/>
              </a:schemeClr>
            </a:solidFill>
          </a:ln>
        </p:spPr>
        <p:txBody>
          <a:bodyPr wrap="square" lIns="72000" tIns="0" rIns="0" bIns="0">
            <a:spAutoFit/>
          </a:bodyPr>
          <a:lstStyle/>
          <a:p>
            <a:pPr marL="534988" indent="-534988">
              <a:spcAft>
                <a:spcPts val="600"/>
              </a:spcAft>
            </a:pPr>
            <a:r>
              <a:rPr lang="de-DE" sz="2000" b="1" dirty="0"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de-DE" sz="2000" b="1" baseline="-25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	kurzlebig (t</a:t>
            </a:r>
            <a:r>
              <a:rPr lang="de-DE" sz="2000" baseline="-25000" dirty="0">
                <a:ea typeface="Tahoma" panose="020B0604030504040204" pitchFamily="34" charset="0"/>
                <a:cs typeface="Tahoma" panose="020B0604030504040204" pitchFamily="34" charset="0"/>
              </a:rPr>
              <a:t>½</a:t>
            </a:r>
            <a:r>
              <a:rPr lang="de-DE" sz="2000" dirty="0">
                <a:ea typeface="Tahoma" panose="020B0604030504040204" pitchFamily="34" charset="0"/>
                <a:cs typeface="Tahoma" panose="020B0604030504040204" pitchFamily="34" charset="0"/>
              </a:rPr>
              <a:t> =12 Jahre), Emission und Abbau münden rasch in ein atmosphärisches Gleichgewicht.</a:t>
            </a:r>
          </a:p>
          <a:p>
            <a:pPr>
              <a:tabLst>
                <a:tab pos="2689225" algn="r"/>
                <a:tab pos="2781300" algn="l"/>
              </a:tabLst>
            </a:pPr>
            <a:r>
              <a:rPr lang="de-DE" sz="2000" b="1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konstante Emissions</a:t>
            </a:r>
            <a:r>
              <a:rPr lang="de-DE" sz="2000" b="1" u="sng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rate</a:t>
            </a:r>
            <a:r>
              <a:rPr lang="de-DE" sz="2000" b="1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	Gleichgewicht, keine Erwärmung</a:t>
            </a:r>
            <a:br>
              <a:rPr lang="de-DE" sz="2000" b="1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b="1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sinkende Emissions</a:t>
            </a:r>
            <a:r>
              <a:rPr lang="de-DE" sz="2000" b="1" u="sng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rate</a:t>
            </a:r>
            <a:r>
              <a:rPr lang="de-DE" sz="2000" b="1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	Abkühlung</a:t>
            </a:r>
            <a:br>
              <a:rPr lang="de-DE" sz="2000" b="1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b="1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steigende Emissions</a:t>
            </a:r>
            <a:r>
              <a:rPr lang="de-DE" sz="2000" b="1" u="sng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rate</a:t>
            </a:r>
            <a:r>
              <a:rPr lang="de-DE" sz="2000" b="1" dirty="0">
                <a:solidFill>
                  <a:srgbClr val="0069B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	kurzfristig starke Erwärmung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4DFE05-B792-BB9F-4017-74ACCE487762}"/>
              </a:ext>
            </a:extLst>
          </p:cNvPr>
          <p:cNvSpPr txBox="1"/>
          <p:nvPr/>
        </p:nvSpPr>
        <p:spPr>
          <a:xfrm>
            <a:off x="5623560" y="3677962"/>
            <a:ext cx="6368478" cy="6412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Beispiel Österreich: GWP100 überschätzt den CO</a:t>
            </a:r>
            <a:r>
              <a:rPr lang="de-DE" sz="16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-Fußabdruck von Milch und Rindfleisch um Faktor 2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Hörtenhuber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2022)</a:t>
            </a:r>
          </a:p>
        </p:txBody>
      </p:sp>
    </p:spTree>
    <p:extLst>
      <p:ext uri="{BB962C8B-B14F-4D97-AF65-F5344CB8AC3E}">
        <p14:creationId xmlns:p14="http://schemas.microsoft.com/office/powerpoint/2010/main" val="25621339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B167A-440E-C2CC-B29B-D5BEF72E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i="1" dirty="0">
                <a:solidFill>
                  <a:srgbClr val="0070C0"/>
                </a:solidFill>
              </a:rPr>
              <a:t>Teller &gt; Trog &gt; Tank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macht das CH</a:t>
            </a:r>
            <a:r>
              <a:rPr lang="de-DE" baseline="-25000" dirty="0"/>
              <a:t>4</a:t>
            </a:r>
            <a:r>
              <a:rPr lang="de-DE" dirty="0"/>
              <a:t> der Wiederkäuer klimaneutral</a:t>
            </a: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C4D6782-BC1B-7A68-41C7-E08BCE13AD4C}"/>
              </a:ext>
            </a:extLst>
          </p:cNvPr>
          <p:cNvGrpSpPr/>
          <p:nvPr/>
        </p:nvGrpSpPr>
        <p:grpSpPr>
          <a:xfrm>
            <a:off x="782598" y="1559667"/>
            <a:ext cx="4673752" cy="4650682"/>
            <a:chOff x="363819" y="1245897"/>
            <a:chExt cx="4673752" cy="4650682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11E423A-2D80-24D8-9509-90A530738050}"/>
                </a:ext>
              </a:extLst>
            </p:cNvPr>
            <p:cNvSpPr txBox="1"/>
            <p:nvPr/>
          </p:nvSpPr>
          <p:spPr>
            <a:xfrm>
              <a:off x="4331451" y="5619580"/>
              <a:ext cx="70612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AT" b="1" dirty="0"/>
                <a:t>2040</a:t>
              </a:r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5BB3D40-C4DD-7987-9BD0-EFDAA3F79779}"/>
                </a:ext>
              </a:extLst>
            </p:cNvPr>
            <p:cNvGrpSpPr/>
            <p:nvPr/>
          </p:nvGrpSpPr>
          <p:grpSpPr>
            <a:xfrm>
              <a:off x="363819" y="1245897"/>
              <a:ext cx="4487628" cy="4616609"/>
              <a:chOff x="677331" y="1311636"/>
              <a:chExt cx="4487628" cy="4616609"/>
            </a:xfrm>
          </p:grpSpPr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DE18CF9F-A4F7-5962-63B1-33EC4D613FA9}"/>
                  </a:ext>
                </a:extLst>
              </p:cNvPr>
              <p:cNvSpPr txBox="1"/>
              <p:nvPr/>
            </p:nvSpPr>
            <p:spPr>
              <a:xfrm>
                <a:off x="1051064" y="1311636"/>
                <a:ext cx="3693161" cy="126188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>
                <a:defPPr>
                  <a:defRPr lang="de-DE"/>
                </a:defPPr>
                <a:lvl1pPr>
                  <a:spcAft>
                    <a:spcPts val="1200"/>
                  </a:spcAft>
                  <a:defRPr sz="2400" b="1">
                    <a:solidFill>
                      <a:schemeClr val="bg2">
                        <a:lumMod val="2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ctr"/>
                <a:r>
                  <a:rPr lang="de-DE" sz="2200" dirty="0">
                    <a:solidFill>
                      <a:schemeClr val="tx1"/>
                    </a:solidFill>
                  </a:rPr>
                  <a:t>Österreich: kumulative Klimawirkung nationaler Emissionen</a:t>
                </a:r>
                <a:br>
                  <a:rPr lang="de-DE" sz="2200" dirty="0">
                    <a:solidFill>
                      <a:schemeClr val="tx1"/>
                    </a:solidFill>
                  </a:rPr>
                </a:br>
                <a:r>
                  <a:rPr lang="de-DE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(aus Guggenberger et al. 2022)</a:t>
                </a: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C7A7BE02-1197-44FB-12F2-CA60BBD776A1}"/>
                  </a:ext>
                </a:extLst>
              </p:cNvPr>
              <p:cNvSpPr/>
              <p:nvPr/>
            </p:nvSpPr>
            <p:spPr>
              <a:xfrm>
                <a:off x="1820598" y="4131922"/>
                <a:ext cx="788129" cy="541608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b="1" dirty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de-DE" sz="2400" b="1" baseline="-25000" dirty="0">
                    <a:solidFill>
                      <a:schemeClr val="bg1">
                        <a:lumMod val="50000"/>
                      </a:schemeClr>
                    </a:solidFill>
                  </a:rPr>
                  <a:t>2</a:t>
                </a:r>
                <a:r>
                  <a:rPr lang="de-DE" sz="2400" b="1" dirty="0">
                    <a:solidFill>
                      <a:schemeClr val="bg1">
                        <a:lumMod val="50000"/>
                      </a:schemeClr>
                    </a:solidFill>
                  </a:rPr>
                  <a:t>O</a:t>
                </a:r>
                <a:endParaRPr lang="de-DE" sz="2400" b="1" baseline="-25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E8DA0A60-B023-1FCA-8288-2BDCD4792C89}"/>
                  </a:ext>
                </a:extLst>
              </p:cNvPr>
              <p:cNvSpPr/>
              <p:nvPr/>
            </p:nvSpPr>
            <p:spPr>
              <a:xfrm>
                <a:off x="3880793" y="2603406"/>
                <a:ext cx="697167" cy="47102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  <a:tabLst>
                    <a:tab pos="1524000" algn="l"/>
                  </a:tabLst>
                </a:pPr>
                <a:r>
                  <a:rPr lang="de-DE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CO</a:t>
                </a:r>
                <a:r>
                  <a:rPr lang="de-DE" sz="2400" b="1" baseline="-25000" dirty="0"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98A4416D-8539-9468-D0DA-9B9B8A89F6FD}"/>
                  </a:ext>
                </a:extLst>
              </p:cNvPr>
              <p:cNvSpPr/>
              <p:nvPr/>
            </p:nvSpPr>
            <p:spPr>
              <a:xfrm>
                <a:off x="1277854" y="2825637"/>
                <a:ext cx="3694642" cy="2523596"/>
              </a:xfrm>
              <a:custGeom>
                <a:avLst/>
                <a:gdLst>
                  <a:gd name="connsiteX0" fmla="*/ 0 w 3679825"/>
                  <a:gd name="connsiteY0" fmla="*/ 2441575 h 2441575"/>
                  <a:gd name="connsiteX1" fmla="*/ 762000 w 3679825"/>
                  <a:gd name="connsiteY1" fmla="*/ 2266950 h 2441575"/>
                  <a:gd name="connsiteX2" fmla="*/ 857250 w 3679825"/>
                  <a:gd name="connsiteY2" fmla="*/ 2216150 h 2441575"/>
                  <a:gd name="connsiteX3" fmla="*/ 1704975 w 3679825"/>
                  <a:gd name="connsiteY3" fmla="*/ 1774825 h 2441575"/>
                  <a:gd name="connsiteX4" fmla="*/ 2111375 w 3679825"/>
                  <a:gd name="connsiteY4" fmla="*/ 1460500 h 2441575"/>
                  <a:gd name="connsiteX5" fmla="*/ 2524125 w 3679825"/>
                  <a:gd name="connsiteY5" fmla="*/ 1038225 h 2441575"/>
                  <a:gd name="connsiteX6" fmla="*/ 2581275 w 3679825"/>
                  <a:gd name="connsiteY6" fmla="*/ 977900 h 2441575"/>
                  <a:gd name="connsiteX7" fmla="*/ 2622550 w 3679825"/>
                  <a:gd name="connsiteY7" fmla="*/ 939800 h 2441575"/>
                  <a:gd name="connsiteX8" fmla="*/ 2638425 w 3679825"/>
                  <a:gd name="connsiteY8" fmla="*/ 911225 h 2441575"/>
                  <a:gd name="connsiteX9" fmla="*/ 3067050 w 3679825"/>
                  <a:gd name="connsiteY9" fmla="*/ 485775 h 2441575"/>
                  <a:gd name="connsiteX10" fmla="*/ 3438525 w 3679825"/>
                  <a:gd name="connsiteY10" fmla="*/ 161925 h 2441575"/>
                  <a:gd name="connsiteX11" fmla="*/ 3679825 w 3679825"/>
                  <a:gd name="connsiteY11" fmla="*/ 0 h 2441575"/>
                  <a:gd name="connsiteX0" fmla="*/ 0 w 3679825"/>
                  <a:gd name="connsiteY0" fmla="*/ 2441575 h 2441575"/>
                  <a:gd name="connsiteX1" fmla="*/ 209550 w 3679825"/>
                  <a:gd name="connsiteY1" fmla="*/ 2415117 h 2441575"/>
                  <a:gd name="connsiteX2" fmla="*/ 857250 w 3679825"/>
                  <a:gd name="connsiteY2" fmla="*/ 2216150 h 2441575"/>
                  <a:gd name="connsiteX3" fmla="*/ 1704975 w 3679825"/>
                  <a:gd name="connsiteY3" fmla="*/ 1774825 h 2441575"/>
                  <a:gd name="connsiteX4" fmla="*/ 2111375 w 3679825"/>
                  <a:gd name="connsiteY4" fmla="*/ 1460500 h 2441575"/>
                  <a:gd name="connsiteX5" fmla="*/ 2524125 w 3679825"/>
                  <a:gd name="connsiteY5" fmla="*/ 1038225 h 2441575"/>
                  <a:gd name="connsiteX6" fmla="*/ 2581275 w 3679825"/>
                  <a:gd name="connsiteY6" fmla="*/ 977900 h 2441575"/>
                  <a:gd name="connsiteX7" fmla="*/ 2622550 w 3679825"/>
                  <a:gd name="connsiteY7" fmla="*/ 939800 h 2441575"/>
                  <a:gd name="connsiteX8" fmla="*/ 2638425 w 3679825"/>
                  <a:gd name="connsiteY8" fmla="*/ 911225 h 2441575"/>
                  <a:gd name="connsiteX9" fmla="*/ 3067050 w 3679825"/>
                  <a:gd name="connsiteY9" fmla="*/ 485775 h 2441575"/>
                  <a:gd name="connsiteX10" fmla="*/ 3438525 w 3679825"/>
                  <a:gd name="connsiteY10" fmla="*/ 161925 h 2441575"/>
                  <a:gd name="connsiteX11" fmla="*/ 3679825 w 3679825"/>
                  <a:gd name="connsiteY11" fmla="*/ 0 h 2441575"/>
                  <a:gd name="connsiteX0" fmla="*/ 0 w 3470275"/>
                  <a:gd name="connsiteY0" fmla="*/ 2415117 h 2415117"/>
                  <a:gd name="connsiteX1" fmla="*/ 647700 w 3470275"/>
                  <a:gd name="connsiteY1" fmla="*/ 2216150 h 2415117"/>
                  <a:gd name="connsiteX2" fmla="*/ 1495425 w 3470275"/>
                  <a:gd name="connsiteY2" fmla="*/ 1774825 h 2415117"/>
                  <a:gd name="connsiteX3" fmla="*/ 1901825 w 3470275"/>
                  <a:gd name="connsiteY3" fmla="*/ 1460500 h 2415117"/>
                  <a:gd name="connsiteX4" fmla="*/ 2314575 w 3470275"/>
                  <a:gd name="connsiteY4" fmla="*/ 1038225 h 2415117"/>
                  <a:gd name="connsiteX5" fmla="*/ 2371725 w 3470275"/>
                  <a:gd name="connsiteY5" fmla="*/ 977900 h 2415117"/>
                  <a:gd name="connsiteX6" fmla="*/ 2413000 w 3470275"/>
                  <a:gd name="connsiteY6" fmla="*/ 939800 h 2415117"/>
                  <a:gd name="connsiteX7" fmla="*/ 2428875 w 3470275"/>
                  <a:gd name="connsiteY7" fmla="*/ 911225 h 2415117"/>
                  <a:gd name="connsiteX8" fmla="*/ 2857500 w 3470275"/>
                  <a:gd name="connsiteY8" fmla="*/ 485775 h 2415117"/>
                  <a:gd name="connsiteX9" fmla="*/ 3228975 w 3470275"/>
                  <a:gd name="connsiteY9" fmla="*/ 161925 h 2415117"/>
                  <a:gd name="connsiteX10" fmla="*/ 3470275 w 3470275"/>
                  <a:gd name="connsiteY10" fmla="*/ 0 h 2415117"/>
                  <a:gd name="connsiteX0" fmla="*/ 0 w 3703108"/>
                  <a:gd name="connsiteY0" fmla="*/ 2461684 h 2461684"/>
                  <a:gd name="connsiteX1" fmla="*/ 880533 w 3703108"/>
                  <a:gd name="connsiteY1" fmla="*/ 2216150 h 2461684"/>
                  <a:gd name="connsiteX2" fmla="*/ 1728258 w 3703108"/>
                  <a:gd name="connsiteY2" fmla="*/ 1774825 h 2461684"/>
                  <a:gd name="connsiteX3" fmla="*/ 2134658 w 3703108"/>
                  <a:gd name="connsiteY3" fmla="*/ 1460500 h 2461684"/>
                  <a:gd name="connsiteX4" fmla="*/ 2547408 w 3703108"/>
                  <a:gd name="connsiteY4" fmla="*/ 1038225 h 2461684"/>
                  <a:gd name="connsiteX5" fmla="*/ 2604558 w 3703108"/>
                  <a:gd name="connsiteY5" fmla="*/ 977900 h 2461684"/>
                  <a:gd name="connsiteX6" fmla="*/ 2645833 w 3703108"/>
                  <a:gd name="connsiteY6" fmla="*/ 939800 h 2461684"/>
                  <a:gd name="connsiteX7" fmla="*/ 2661708 w 3703108"/>
                  <a:gd name="connsiteY7" fmla="*/ 911225 h 2461684"/>
                  <a:gd name="connsiteX8" fmla="*/ 3090333 w 3703108"/>
                  <a:gd name="connsiteY8" fmla="*/ 485775 h 2461684"/>
                  <a:gd name="connsiteX9" fmla="*/ 3461808 w 3703108"/>
                  <a:gd name="connsiteY9" fmla="*/ 161925 h 2461684"/>
                  <a:gd name="connsiteX10" fmla="*/ 3703108 w 3703108"/>
                  <a:gd name="connsiteY10" fmla="*/ 0 h 2461684"/>
                  <a:gd name="connsiteX0" fmla="*/ 0 w 3703108"/>
                  <a:gd name="connsiteY0" fmla="*/ 2461684 h 2461684"/>
                  <a:gd name="connsiteX1" fmla="*/ 880533 w 3703108"/>
                  <a:gd name="connsiteY1" fmla="*/ 2216150 h 2461684"/>
                  <a:gd name="connsiteX2" fmla="*/ 1728258 w 3703108"/>
                  <a:gd name="connsiteY2" fmla="*/ 1774825 h 2461684"/>
                  <a:gd name="connsiteX3" fmla="*/ 2134658 w 3703108"/>
                  <a:gd name="connsiteY3" fmla="*/ 1460500 h 2461684"/>
                  <a:gd name="connsiteX4" fmla="*/ 2547408 w 3703108"/>
                  <a:gd name="connsiteY4" fmla="*/ 1038225 h 2461684"/>
                  <a:gd name="connsiteX5" fmla="*/ 2604558 w 3703108"/>
                  <a:gd name="connsiteY5" fmla="*/ 977900 h 2461684"/>
                  <a:gd name="connsiteX6" fmla="*/ 2645833 w 3703108"/>
                  <a:gd name="connsiteY6" fmla="*/ 939800 h 2461684"/>
                  <a:gd name="connsiteX7" fmla="*/ 2661708 w 3703108"/>
                  <a:gd name="connsiteY7" fmla="*/ 911225 h 2461684"/>
                  <a:gd name="connsiteX8" fmla="*/ 3090333 w 3703108"/>
                  <a:gd name="connsiteY8" fmla="*/ 485775 h 2461684"/>
                  <a:gd name="connsiteX9" fmla="*/ 3461808 w 3703108"/>
                  <a:gd name="connsiteY9" fmla="*/ 161925 h 2461684"/>
                  <a:gd name="connsiteX10" fmla="*/ 3703108 w 3703108"/>
                  <a:gd name="connsiteY10" fmla="*/ 0 h 2461684"/>
                  <a:gd name="connsiteX0" fmla="*/ 0 w 3703108"/>
                  <a:gd name="connsiteY0" fmla="*/ 2461684 h 2461684"/>
                  <a:gd name="connsiteX1" fmla="*/ 880533 w 3703108"/>
                  <a:gd name="connsiteY1" fmla="*/ 2216150 h 2461684"/>
                  <a:gd name="connsiteX2" fmla="*/ 1681691 w 3703108"/>
                  <a:gd name="connsiteY2" fmla="*/ 1827741 h 2461684"/>
                  <a:gd name="connsiteX3" fmla="*/ 2134658 w 3703108"/>
                  <a:gd name="connsiteY3" fmla="*/ 1460500 h 2461684"/>
                  <a:gd name="connsiteX4" fmla="*/ 2547408 w 3703108"/>
                  <a:gd name="connsiteY4" fmla="*/ 1038225 h 2461684"/>
                  <a:gd name="connsiteX5" fmla="*/ 2604558 w 3703108"/>
                  <a:gd name="connsiteY5" fmla="*/ 977900 h 2461684"/>
                  <a:gd name="connsiteX6" fmla="*/ 2645833 w 3703108"/>
                  <a:gd name="connsiteY6" fmla="*/ 939800 h 2461684"/>
                  <a:gd name="connsiteX7" fmla="*/ 2661708 w 3703108"/>
                  <a:gd name="connsiteY7" fmla="*/ 911225 h 2461684"/>
                  <a:gd name="connsiteX8" fmla="*/ 3090333 w 3703108"/>
                  <a:gd name="connsiteY8" fmla="*/ 485775 h 2461684"/>
                  <a:gd name="connsiteX9" fmla="*/ 3461808 w 3703108"/>
                  <a:gd name="connsiteY9" fmla="*/ 161925 h 2461684"/>
                  <a:gd name="connsiteX10" fmla="*/ 3703108 w 3703108"/>
                  <a:gd name="connsiteY10" fmla="*/ 0 h 2461684"/>
                  <a:gd name="connsiteX0" fmla="*/ 0 w 3703108"/>
                  <a:gd name="connsiteY0" fmla="*/ 2461684 h 2461684"/>
                  <a:gd name="connsiteX1" fmla="*/ 880533 w 3703108"/>
                  <a:gd name="connsiteY1" fmla="*/ 2216150 h 2461684"/>
                  <a:gd name="connsiteX2" fmla="*/ 1681691 w 3703108"/>
                  <a:gd name="connsiteY2" fmla="*/ 1827741 h 2461684"/>
                  <a:gd name="connsiteX3" fmla="*/ 2134658 w 3703108"/>
                  <a:gd name="connsiteY3" fmla="*/ 1460500 h 2461684"/>
                  <a:gd name="connsiteX4" fmla="*/ 2547408 w 3703108"/>
                  <a:gd name="connsiteY4" fmla="*/ 1038225 h 2461684"/>
                  <a:gd name="connsiteX5" fmla="*/ 2604558 w 3703108"/>
                  <a:gd name="connsiteY5" fmla="*/ 977900 h 2461684"/>
                  <a:gd name="connsiteX6" fmla="*/ 2645833 w 3703108"/>
                  <a:gd name="connsiteY6" fmla="*/ 939800 h 2461684"/>
                  <a:gd name="connsiteX7" fmla="*/ 3090333 w 3703108"/>
                  <a:gd name="connsiteY7" fmla="*/ 485775 h 2461684"/>
                  <a:gd name="connsiteX8" fmla="*/ 3461808 w 3703108"/>
                  <a:gd name="connsiteY8" fmla="*/ 161925 h 2461684"/>
                  <a:gd name="connsiteX9" fmla="*/ 3703108 w 3703108"/>
                  <a:gd name="connsiteY9" fmla="*/ 0 h 2461684"/>
                  <a:gd name="connsiteX0" fmla="*/ 0 w 3703108"/>
                  <a:gd name="connsiteY0" fmla="*/ 2461684 h 2461684"/>
                  <a:gd name="connsiteX1" fmla="*/ 880533 w 3703108"/>
                  <a:gd name="connsiteY1" fmla="*/ 2216150 h 2461684"/>
                  <a:gd name="connsiteX2" fmla="*/ 1681691 w 3703108"/>
                  <a:gd name="connsiteY2" fmla="*/ 1827741 h 2461684"/>
                  <a:gd name="connsiteX3" fmla="*/ 2134658 w 3703108"/>
                  <a:gd name="connsiteY3" fmla="*/ 1460500 h 2461684"/>
                  <a:gd name="connsiteX4" fmla="*/ 2547408 w 3703108"/>
                  <a:gd name="connsiteY4" fmla="*/ 1038225 h 2461684"/>
                  <a:gd name="connsiteX5" fmla="*/ 2604558 w 3703108"/>
                  <a:gd name="connsiteY5" fmla="*/ 977900 h 2461684"/>
                  <a:gd name="connsiteX6" fmla="*/ 3090333 w 3703108"/>
                  <a:gd name="connsiteY6" fmla="*/ 485775 h 2461684"/>
                  <a:gd name="connsiteX7" fmla="*/ 3461808 w 3703108"/>
                  <a:gd name="connsiteY7" fmla="*/ 161925 h 2461684"/>
                  <a:gd name="connsiteX8" fmla="*/ 3703108 w 3703108"/>
                  <a:gd name="connsiteY8" fmla="*/ 0 h 2461684"/>
                  <a:gd name="connsiteX0" fmla="*/ 0 w 3703108"/>
                  <a:gd name="connsiteY0" fmla="*/ 2461684 h 2461684"/>
                  <a:gd name="connsiteX1" fmla="*/ 880533 w 3703108"/>
                  <a:gd name="connsiteY1" fmla="*/ 2216150 h 2461684"/>
                  <a:gd name="connsiteX2" fmla="*/ 1681691 w 3703108"/>
                  <a:gd name="connsiteY2" fmla="*/ 1827741 h 2461684"/>
                  <a:gd name="connsiteX3" fmla="*/ 2134658 w 3703108"/>
                  <a:gd name="connsiteY3" fmla="*/ 1460500 h 2461684"/>
                  <a:gd name="connsiteX4" fmla="*/ 2547408 w 3703108"/>
                  <a:gd name="connsiteY4" fmla="*/ 1038225 h 2461684"/>
                  <a:gd name="connsiteX5" fmla="*/ 3090333 w 3703108"/>
                  <a:gd name="connsiteY5" fmla="*/ 485775 h 2461684"/>
                  <a:gd name="connsiteX6" fmla="*/ 3461808 w 3703108"/>
                  <a:gd name="connsiteY6" fmla="*/ 161925 h 2461684"/>
                  <a:gd name="connsiteX7" fmla="*/ 3703108 w 3703108"/>
                  <a:gd name="connsiteY7" fmla="*/ 0 h 2461684"/>
                  <a:gd name="connsiteX0" fmla="*/ 0 w 3703108"/>
                  <a:gd name="connsiteY0" fmla="*/ 2461684 h 2461684"/>
                  <a:gd name="connsiteX1" fmla="*/ 880533 w 3703108"/>
                  <a:gd name="connsiteY1" fmla="*/ 2216150 h 2461684"/>
                  <a:gd name="connsiteX2" fmla="*/ 1681691 w 3703108"/>
                  <a:gd name="connsiteY2" fmla="*/ 1827741 h 2461684"/>
                  <a:gd name="connsiteX3" fmla="*/ 2134658 w 3703108"/>
                  <a:gd name="connsiteY3" fmla="*/ 1460500 h 2461684"/>
                  <a:gd name="connsiteX4" fmla="*/ 2579158 w 3703108"/>
                  <a:gd name="connsiteY4" fmla="*/ 1029758 h 2461684"/>
                  <a:gd name="connsiteX5" fmla="*/ 3090333 w 3703108"/>
                  <a:gd name="connsiteY5" fmla="*/ 485775 h 2461684"/>
                  <a:gd name="connsiteX6" fmla="*/ 3461808 w 3703108"/>
                  <a:gd name="connsiteY6" fmla="*/ 161925 h 2461684"/>
                  <a:gd name="connsiteX7" fmla="*/ 3703108 w 3703108"/>
                  <a:gd name="connsiteY7" fmla="*/ 0 h 2461684"/>
                  <a:gd name="connsiteX0" fmla="*/ 0 w 3703108"/>
                  <a:gd name="connsiteY0" fmla="*/ 2461684 h 2461684"/>
                  <a:gd name="connsiteX1" fmla="*/ 880533 w 3703108"/>
                  <a:gd name="connsiteY1" fmla="*/ 2216150 h 2461684"/>
                  <a:gd name="connsiteX2" fmla="*/ 1681691 w 3703108"/>
                  <a:gd name="connsiteY2" fmla="*/ 1827741 h 2461684"/>
                  <a:gd name="connsiteX3" fmla="*/ 2134658 w 3703108"/>
                  <a:gd name="connsiteY3" fmla="*/ 1460500 h 2461684"/>
                  <a:gd name="connsiteX4" fmla="*/ 2579158 w 3703108"/>
                  <a:gd name="connsiteY4" fmla="*/ 1029758 h 2461684"/>
                  <a:gd name="connsiteX5" fmla="*/ 3090333 w 3703108"/>
                  <a:gd name="connsiteY5" fmla="*/ 485775 h 2461684"/>
                  <a:gd name="connsiteX6" fmla="*/ 3457574 w 3703108"/>
                  <a:gd name="connsiteY6" fmla="*/ 161925 h 2461684"/>
                  <a:gd name="connsiteX7" fmla="*/ 3703108 w 3703108"/>
                  <a:gd name="connsiteY7" fmla="*/ 0 h 2461684"/>
                  <a:gd name="connsiteX0" fmla="*/ 48744 w 3751852"/>
                  <a:gd name="connsiteY0" fmla="*/ 2461684 h 2476630"/>
                  <a:gd name="connsiteX1" fmla="*/ 70440 w 3751852"/>
                  <a:gd name="connsiteY1" fmla="*/ 2457449 h 2476630"/>
                  <a:gd name="connsiteX2" fmla="*/ 929277 w 3751852"/>
                  <a:gd name="connsiteY2" fmla="*/ 2216150 h 2476630"/>
                  <a:gd name="connsiteX3" fmla="*/ 1730435 w 3751852"/>
                  <a:gd name="connsiteY3" fmla="*/ 1827741 h 2476630"/>
                  <a:gd name="connsiteX4" fmla="*/ 2183402 w 3751852"/>
                  <a:gd name="connsiteY4" fmla="*/ 1460500 h 2476630"/>
                  <a:gd name="connsiteX5" fmla="*/ 2627902 w 3751852"/>
                  <a:gd name="connsiteY5" fmla="*/ 1029758 h 2476630"/>
                  <a:gd name="connsiteX6" fmla="*/ 3139077 w 3751852"/>
                  <a:gd name="connsiteY6" fmla="*/ 485775 h 2476630"/>
                  <a:gd name="connsiteX7" fmla="*/ 3506318 w 3751852"/>
                  <a:gd name="connsiteY7" fmla="*/ 161925 h 2476630"/>
                  <a:gd name="connsiteX8" fmla="*/ 3751852 w 3751852"/>
                  <a:gd name="connsiteY8" fmla="*/ 0 h 2476630"/>
                  <a:gd name="connsiteX0" fmla="*/ 57799 w 3748207"/>
                  <a:gd name="connsiteY0" fmla="*/ 2523596 h 2523596"/>
                  <a:gd name="connsiteX1" fmla="*/ 66795 w 3748207"/>
                  <a:gd name="connsiteY1" fmla="*/ 2457449 h 2523596"/>
                  <a:gd name="connsiteX2" fmla="*/ 925632 w 3748207"/>
                  <a:gd name="connsiteY2" fmla="*/ 2216150 h 2523596"/>
                  <a:gd name="connsiteX3" fmla="*/ 1726790 w 3748207"/>
                  <a:gd name="connsiteY3" fmla="*/ 1827741 h 2523596"/>
                  <a:gd name="connsiteX4" fmla="*/ 2179757 w 3748207"/>
                  <a:gd name="connsiteY4" fmla="*/ 1460500 h 2523596"/>
                  <a:gd name="connsiteX5" fmla="*/ 2624257 w 3748207"/>
                  <a:gd name="connsiteY5" fmla="*/ 1029758 h 2523596"/>
                  <a:gd name="connsiteX6" fmla="*/ 3135432 w 3748207"/>
                  <a:gd name="connsiteY6" fmla="*/ 485775 h 2523596"/>
                  <a:gd name="connsiteX7" fmla="*/ 3502673 w 3748207"/>
                  <a:gd name="connsiteY7" fmla="*/ 161925 h 2523596"/>
                  <a:gd name="connsiteX8" fmla="*/ 3748207 w 3748207"/>
                  <a:gd name="connsiteY8" fmla="*/ 0 h 2523596"/>
                  <a:gd name="connsiteX0" fmla="*/ 0 w 3690408"/>
                  <a:gd name="connsiteY0" fmla="*/ 2523596 h 2523596"/>
                  <a:gd name="connsiteX1" fmla="*/ 8996 w 3690408"/>
                  <a:gd name="connsiteY1" fmla="*/ 2457449 h 2523596"/>
                  <a:gd name="connsiteX2" fmla="*/ 867833 w 3690408"/>
                  <a:gd name="connsiteY2" fmla="*/ 2216150 h 2523596"/>
                  <a:gd name="connsiteX3" fmla="*/ 1668991 w 3690408"/>
                  <a:gd name="connsiteY3" fmla="*/ 1827741 h 2523596"/>
                  <a:gd name="connsiteX4" fmla="*/ 2121958 w 3690408"/>
                  <a:gd name="connsiteY4" fmla="*/ 1460500 h 2523596"/>
                  <a:gd name="connsiteX5" fmla="*/ 2566458 w 3690408"/>
                  <a:gd name="connsiteY5" fmla="*/ 1029758 h 2523596"/>
                  <a:gd name="connsiteX6" fmla="*/ 3077633 w 3690408"/>
                  <a:gd name="connsiteY6" fmla="*/ 485775 h 2523596"/>
                  <a:gd name="connsiteX7" fmla="*/ 3444874 w 3690408"/>
                  <a:gd name="connsiteY7" fmla="*/ 161925 h 2523596"/>
                  <a:gd name="connsiteX8" fmla="*/ 3690408 w 3690408"/>
                  <a:gd name="connsiteY8" fmla="*/ 0 h 2523596"/>
                  <a:gd name="connsiteX0" fmla="*/ 0 w 3690408"/>
                  <a:gd name="connsiteY0" fmla="*/ 2523596 h 2523596"/>
                  <a:gd name="connsiteX1" fmla="*/ 4233 w 3690408"/>
                  <a:gd name="connsiteY1" fmla="*/ 2455861 h 2523596"/>
                  <a:gd name="connsiteX2" fmla="*/ 867833 w 3690408"/>
                  <a:gd name="connsiteY2" fmla="*/ 2216150 h 2523596"/>
                  <a:gd name="connsiteX3" fmla="*/ 1668991 w 3690408"/>
                  <a:gd name="connsiteY3" fmla="*/ 1827741 h 2523596"/>
                  <a:gd name="connsiteX4" fmla="*/ 2121958 w 3690408"/>
                  <a:gd name="connsiteY4" fmla="*/ 1460500 h 2523596"/>
                  <a:gd name="connsiteX5" fmla="*/ 2566458 w 3690408"/>
                  <a:gd name="connsiteY5" fmla="*/ 1029758 h 2523596"/>
                  <a:gd name="connsiteX6" fmla="*/ 3077633 w 3690408"/>
                  <a:gd name="connsiteY6" fmla="*/ 485775 h 2523596"/>
                  <a:gd name="connsiteX7" fmla="*/ 3444874 w 3690408"/>
                  <a:gd name="connsiteY7" fmla="*/ 161925 h 2523596"/>
                  <a:gd name="connsiteX8" fmla="*/ 3690408 w 3690408"/>
                  <a:gd name="connsiteY8" fmla="*/ 0 h 2523596"/>
                  <a:gd name="connsiteX0" fmla="*/ 0 w 3690408"/>
                  <a:gd name="connsiteY0" fmla="*/ 2523596 h 2523596"/>
                  <a:gd name="connsiteX1" fmla="*/ 4233 w 3690408"/>
                  <a:gd name="connsiteY1" fmla="*/ 2455861 h 2523596"/>
                  <a:gd name="connsiteX2" fmla="*/ 867833 w 3690408"/>
                  <a:gd name="connsiteY2" fmla="*/ 2216150 h 2523596"/>
                  <a:gd name="connsiteX3" fmla="*/ 1668991 w 3690408"/>
                  <a:gd name="connsiteY3" fmla="*/ 1827741 h 2523596"/>
                  <a:gd name="connsiteX4" fmla="*/ 2121958 w 3690408"/>
                  <a:gd name="connsiteY4" fmla="*/ 1460500 h 2523596"/>
                  <a:gd name="connsiteX5" fmla="*/ 2566458 w 3690408"/>
                  <a:gd name="connsiteY5" fmla="*/ 1029758 h 2523596"/>
                  <a:gd name="connsiteX6" fmla="*/ 3077633 w 3690408"/>
                  <a:gd name="connsiteY6" fmla="*/ 485775 h 2523596"/>
                  <a:gd name="connsiteX7" fmla="*/ 3444874 w 3690408"/>
                  <a:gd name="connsiteY7" fmla="*/ 161925 h 2523596"/>
                  <a:gd name="connsiteX8" fmla="*/ 3643840 w 3690408"/>
                  <a:gd name="connsiteY8" fmla="*/ 21166 h 2523596"/>
                  <a:gd name="connsiteX9" fmla="*/ 3690408 w 3690408"/>
                  <a:gd name="connsiteY9" fmla="*/ 0 h 2523596"/>
                  <a:gd name="connsiteX0" fmla="*/ 0 w 3694642"/>
                  <a:gd name="connsiteY0" fmla="*/ 2502655 h 2502655"/>
                  <a:gd name="connsiteX1" fmla="*/ 4233 w 3694642"/>
                  <a:gd name="connsiteY1" fmla="*/ 2434920 h 2502655"/>
                  <a:gd name="connsiteX2" fmla="*/ 867833 w 3694642"/>
                  <a:gd name="connsiteY2" fmla="*/ 2195209 h 2502655"/>
                  <a:gd name="connsiteX3" fmla="*/ 1668991 w 3694642"/>
                  <a:gd name="connsiteY3" fmla="*/ 1806800 h 2502655"/>
                  <a:gd name="connsiteX4" fmla="*/ 2121958 w 3694642"/>
                  <a:gd name="connsiteY4" fmla="*/ 1439559 h 2502655"/>
                  <a:gd name="connsiteX5" fmla="*/ 2566458 w 3694642"/>
                  <a:gd name="connsiteY5" fmla="*/ 1008817 h 2502655"/>
                  <a:gd name="connsiteX6" fmla="*/ 3077633 w 3694642"/>
                  <a:gd name="connsiteY6" fmla="*/ 464834 h 2502655"/>
                  <a:gd name="connsiteX7" fmla="*/ 3444874 w 3694642"/>
                  <a:gd name="connsiteY7" fmla="*/ 140984 h 2502655"/>
                  <a:gd name="connsiteX8" fmla="*/ 3643840 w 3694642"/>
                  <a:gd name="connsiteY8" fmla="*/ 225 h 2502655"/>
                  <a:gd name="connsiteX9" fmla="*/ 3694642 w 3694642"/>
                  <a:gd name="connsiteY9" fmla="*/ 2387826 h 2502655"/>
                  <a:gd name="connsiteX0" fmla="*/ 0 w 3701896"/>
                  <a:gd name="connsiteY0" fmla="*/ 2523818 h 2523818"/>
                  <a:gd name="connsiteX1" fmla="*/ 4233 w 3701896"/>
                  <a:gd name="connsiteY1" fmla="*/ 2456083 h 2523818"/>
                  <a:gd name="connsiteX2" fmla="*/ 867833 w 3701896"/>
                  <a:gd name="connsiteY2" fmla="*/ 2216372 h 2523818"/>
                  <a:gd name="connsiteX3" fmla="*/ 1668991 w 3701896"/>
                  <a:gd name="connsiteY3" fmla="*/ 1827963 h 2523818"/>
                  <a:gd name="connsiteX4" fmla="*/ 2121958 w 3701896"/>
                  <a:gd name="connsiteY4" fmla="*/ 1460722 h 2523818"/>
                  <a:gd name="connsiteX5" fmla="*/ 2566458 w 3701896"/>
                  <a:gd name="connsiteY5" fmla="*/ 1029980 h 2523818"/>
                  <a:gd name="connsiteX6" fmla="*/ 3077633 w 3701896"/>
                  <a:gd name="connsiteY6" fmla="*/ 485997 h 2523818"/>
                  <a:gd name="connsiteX7" fmla="*/ 3444874 w 3701896"/>
                  <a:gd name="connsiteY7" fmla="*/ 162147 h 2523818"/>
                  <a:gd name="connsiteX8" fmla="*/ 3681940 w 3701896"/>
                  <a:gd name="connsiteY8" fmla="*/ 222 h 2523818"/>
                  <a:gd name="connsiteX9" fmla="*/ 3694642 w 3701896"/>
                  <a:gd name="connsiteY9" fmla="*/ 2408989 h 2523818"/>
                  <a:gd name="connsiteX0" fmla="*/ 0 w 3694642"/>
                  <a:gd name="connsiteY0" fmla="*/ 2523596 h 2523596"/>
                  <a:gd name="connsiteX1" fmla="*/ 4233 w 3694642"/>
                  <a:gd name="connsiteY1" fmla="*/ 2455861 h 2523596"/>
                  <a:gd name="connsiteX2" fmla="*/ 867833 w 3694642"/>
                  <a:gd name="connsiteY2" fmla="*/ 2216150 h 2523596"/>
                  <a:gd name="connsiteX3" fmla="*/ 1668991 w 3694642"/>
                  <a:gd name="connsiteY3" fmla="*/ 1827741 h 2523596"/>
                  <a:gd name="connsiteX4" fmla="*/ 2121958 w 3694642"/>
                  <a:gd name="connsiteY4" fmla="*/ 1460500 h 2523596"/>
                  <a:gd name="connsiteX5" fmla="*/ 2566458 w 3694642"/>
                  <a:gd name="connsiteY5" fmla="*/ 1029758 h 2523596"/>
                  <a:gd name="connsiteX6" fmla="*/ 3077633 w 3694642"/>
                  <a:gd name="connsiteY6" fmla="*/ 485775 h 2523596"/>
                  <a:gd name="connsiteX7" fmla="*/ 3444874 w 3694642"/>
                  <a:gd name="connsiteY7" fmla="*/ 161925 h 2523596"/>
                  <a:gd name="connsiteX8" fmla="*/ 3681940 w 3694642"/>
                  <a:gd name="connsiteY8" fmla="*/ 0 h 2523596"/>
                  <a:gd name="connsiteX9" fmla="*/ 3694642 w 3694642"/>
                  <a:gd name="connsiteY9" fmla="*/ 2408767 h 252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4642" h="2523596">
                    <a:moveTo>
                      <a:pt x="0" y="2523596"/>
                    </a:moveTo>
                    <a:lnTo>
                      <a:pt x="4233" y="2455861"/>
                    </a:lnTo>
                    <a:cubicBezTo>
                      <a:pt x="150988" y="2414939"/>
                      <a:pt x="590373" y="2320837"/>
                      <a:pt x="867833" y="2216150"/>
                    </a:cubicBezTo>
                    <a:cubicBezTo>
                      <a:pt x="1145293" y="2111463"/>
                      <a:pt x="1459970" y="1953683"/>
                      <a:pt x="1668991" y="1827741"/>
                    </a:cubicBezTo>
                    <a:cubicBezTo>
                      <a:pt x="1878012" y="1701799"/>
                      <a:pt x="1972380" y="1593497"/>
                      <a:pt x="2121958" y="1460500"/>
                    </a:cubicBezTo>
                    <a:cubicBezTo>
                      <a:pt x="2271536" y="1327503"/>
                      <a:pt x="2407179" y="1192212"/>
                      <a:pt x="2566458" y="1029758"/>
                    </a:cubicBezTo>
                    <a:cubicBezTo>
                      <a:pt x="2725737" y="867304"/>
                      <a:pt x="2931230" y="630414"/>
                      <a:pt x="3077633" y="485775"/>
                    </a:cubicBezTo>
                    <a:cubicBezTo>
                      <a:pt x="3224036" y="341136"/>
                      <a:pt x="3350506" y="239360"/>
                      <a:pt x="3444874" y="161925"/>
                    </a:cubicBezTo>
                    <a:cubicBezTo>
                      <a:pt x="3539242" y="84490"/>
                      <a:pt x="3641018" y="26987"/>
                      <a:pt x="3681940" y="0"/>
                    </a:cubicBezTo>
                    <a:lnTo>
                      <a:pt x="3694642" y="240876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475F465A-F649-746C-99E6-7C8DBA12C1AD}"/>
                  </a:ext>
                </a:extLst>
              </p:cNvPr>
              <p:cNvSpPr/>
              <p:nvPr/>
            </p:nvSpPr>
            <p:spPr>
              <a:xfrm>
                <a:off x="2419473" y="3364069"/>
                <a:ext cx="1796602" cy="91019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2400" b="1" dirty="0">
                    <a:solidFill>
                      <a:srgbClr val="0078B9"/>
                    </a:solidFill>
                  </a:rPr>
                  <a:t>CH</a:t>
                </a:r>
                <a:r>
                  <a:rPr lang="de-DE" sz="2400" b="1" baseline="-25000" dirty="0">
                    <a:solidFill>
                      <a:srgbClr val="0078B9"/>
                    </a:solidFill>
                  </a:rPr>
                  <a:t>4</a:t>
                </a:r>
                <a:r>
                  <a:rPr lang="de-DE" sz="2400" b="1" dirty="0">
                    <a:solidFill>
                      <a:srgbClr val="0078B9"/>
                    </a:solidFill>
                  </a:rPr>
                  <a:t> </a:t>
                </a:r>
                <a:r>
                  <a:rPr lang="de-DE" sz="1600" b="1" dirty="0">
                    <a:solidFill>
                      <a:srgbClr val="0078B9"/>
                    </a:solidFill>
                  </a:rPr>
                  <a:t>(davon die Hälfte aus der Landwirtschaft)</a:t>
                </a: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1B5BD01D-633A-7721-94E5-08F015188C66}"/>
                  </a:ext>
                </a:extLst>
              </p:cNvPr>
              <p:cNvSpPr txBox="1"/>
              <p:nvPr/>
            </p:nvSpPr>
            <p:spPr>
              <a:xfrm>
                <a:off x="917411" y="5651246"/>
                <a:ext cx="7061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AT" b="1" dirty="0"/>
                  <a:t>1890</a:t>
                </a:r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130710C9-7FC8-42B5-34A8-7FFC251A3CF5}"/>
                  </a:ext>
                </a:extLst>
              </p:cNvPr>
              <p:cNvSpPr txBox="1"/>
              <p:nvPr/>
            </p:nvSpPr>
            <p:spPr>
              <a:xfrm>
                <a:off x="1657986" y="5651246"/>
                <a:ext cx="7061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AT" b="1" dirty="0"/>
                  <a:t>1920</a:t>
                </a:r>
              </a:p>
            </p:txBody>
          </p:sp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C06635C8-1B17-6AC4-4869-7461968EF5A5}"/>
                  </a:ext>
                </a:extLst>
              </p:cNvPr>
              <p:cNvSpPr txBox="1"/>
              <p:nvPr/>
            </p:nvSpPr>
            <p:spPr>
              <a:xfrm>
                <a:off x="2398561" y="5651246"/>
                <a:ext cx="7061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AT" b="1" dirty="0"/>
                  <a:t>1950</a:t>
                </a:r>
              </a:p>
            </p:txBody>
          </p:sp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70F1422A-A4C9-24B1-EAFA-5A8E8FF5B3A0}"/>
                  </a:ext>
                </a:extLst>
              </p:cNvPr>
              <p:cNvSpPr txBox="1"/>
              <p:nvPr/>
            </p:nvSpPr>
            <p:spPr>
              <a:xfrm>
                <a:off x="3139136" y="5651246"/>
                <a:ext cx="7061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AT" b="1" dirty="0"/>
                  <a:t>1980</a:t>
                </a:r>
              </a:p>
            </p:txBody>
          </p: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B178A3EA-F21C-2E7E-4BB3-84349F42F885}"/>
                  </a:ext>
                </a:extLst>
              </p:cNvPr>
              <p:cNvSpPr txBox="1"/>
              <p:nvPr/>
            </p:nvSpPr>
            <p:spPr>
              <a:xfrm>
                <a:off x="3879711" y="5651246"/>
                <a:ext cx="7061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AT" b="1" dirty="0"/>
                  <a:t>2010</a:t>
                </a:r>
              </a:p>
            </p:txBody>
          </p:sp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5E4A6DAC-200F-4AD5-7942-58C21A1D1DA3}"/>
                  </a:ext>
                </a:extLst>
              </p:cNvPr>
              <p:cNvSpPr txBox="1"/>
              <p:nvPr/>
            </p:nvSpPr>
            <p:spPr>
              <a:xfrm>
                <a:off x="779350" y="2243981"/>
                <a:ext cx="345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e-AT" sz="1600" dirty="0"/>
                  <a:t>9</a:t>
                </a:r>
              </a:p>
            </p:txBody>
          </p: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91B4B4A0-BD6F-4334-C253-6F38CE0A79E4}"/>
                  </a:ext>
                </a:extLst>
              </p:cNvPr>
              <p:cNvSpPr txBox="1"/>
              <p:nvPr/>
            </p:nvSpPr>
            <p:spPr>
              <a:xfrm>
                <a:off x="779350" y="2593022"/>
                <a:ext cx="345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e-AT" sz="1600" dirty="0"/>
                  <a:t>8</a:t>
                </a: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0B22D3CC-0510-E530-B2EA-B9E24AE815DA}"/>
                  </a:ext>
                </a:extLst>
              </p:cNvPr>
              <p:cNvSpPr txBox="1"/>
              <p:nvPr/>
            </p:nvSpPr>
            <p:spPr>
              <a:xfrm>
                <a:off x="779350" y="2942063"/>
                <a:ext cx="345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e-AT" sz="1600" dirty="0"/>
                  <a:t>7</a:t>
                </a:r>
              </a:p>
            </p:txBody>
          </p:sp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D1F850F9-07FC-6960-A1D3-D1E03C854D7F}"/>
                  </a:ext>
                </a:extLst>
              </p:cNvPr>
              <p:cNvSpPr txBox="1"/>
              <p:nvPr/>
            </p:nvSpPr>
            <p:spPr>
              <a:xfrm>
                <a:off x="779350" y="3291104"/>
                <a:ext cx="345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e-AT" sz="1600" dirty="0"/>
                  <a:t>6</a:t>
                </a: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0D116C72-0425-8201-15CE-BF2D4F8929B0}"/>
                  </a:ext>
                </a:extLst>
              </p:cNvPr>
              <p:cNvSpPr txBox="1"/>
              <p:nvPr/>
            </p:nvSpPr>
            <p:spPr>
              <a:xfrm>
                <a:off x="779350" y="3640145"/>
                <a:ext cx="345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e-AT" sz="1600" dirty="0"/>
                  <a:t>5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871D9CF1-ED90-6AE2-9D6C-3F55FD0308A5}"/>
                  </a:ext>
                </a:extLst>
              </p:cNvPr>
              <p:cNvSpPr txBox="1"/>
              <p:nvPr/>
            </p:nvSpPr>
            <p:spPr>
              <a:xfrm>
                <a:off x="779350" y="3989186"/>
                <a:ext cx="345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e-AT" sz="1600" dirty="0"/>
                  <a:t>4</a:t>
                </a:r>
              </a:p>
            </p:txBody>
          </p:sp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3BA9C590-9E32-82E6-46EF-FE89FA409B4E}"/>
                  </a:ext>
                </a:extLst>
              </p:cNvPr>
              <p:cNvSpPr txBox="1"/>
              <p:nvPr/>
            </p:nvSpPr>
            <p:spPr>
              <a:xfrm>
                <a:off x="779350" y="4338227"/>
                <a:ext cx="345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e-AT" sz="1600" dirty="0"/>
                  <a:t>3</a:t>
                </a:r>
              </a:p>
            </p:txBody>
          </p:sp>
          <p:sp>
            <p:nvSpPr>
              <p:cNvPr id="76" name="Textfeld 75">
                <a:extLst>
                  <a:ext uri="{FF2B5EF4-FFF2-40B4-BE49-F238E27FC236}">
                    <a16:creationId xmlns:a16="http://schemas.microsoft.com/office/drawing/2014/main" id="{97F14A06-6FBE-565F-349F-53CFE00F9BF1}"/>
                  </a:ext>
                </a:extLst>
              </p:cNvPr>
              <p:cNvSpPr txBox="1"/>
              <p:nvPr/>
            </p:nvSpPr>
            <p:spPr>
              <a:xfrm>
                <a:off x="779350" y="4687268"/>
                <a:ext cx="345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e-AT" sz="1600" dirty="0"/>
                  <a:t>2</a:t>
                </a:r>
              </a:p>
            </p:txBody>
          </p:sp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47A8932A-E953-8091-9A07-5DF758DB97BC}"/>
                  </a:ext>
                </a:extLst>
              </p:cNvPr>
              <p:cNvSpPr txBox="1"/>
              <p:nvPr/>
            </p:nvSpPr>
            <p:spPr>
              <a:xfrm>
                <a:off x="779350" y="5036309"/>
                <a:ext cx="345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e-AT" sz="1600" dirty="0"/>
                  <a:t>1</a:t>
                </a:r>
              </a:p>
            </p:txBody>
          </p:sp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6DA6D0E1-3648-4519-D31D-7FAAB7F30EE5}"/>
                  </a:ext>
                </a:extLst>
              </p:cNvPr>
              <p:cNvSpPr txBox="1"/>
              <p:nvPr/>
            </p:nvSpPr>
            <p:spPr>
              <a:xfrm>
                <a:off x="779350" y="5385354"/>
                <a:ext cx="34589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de-AT" sz="1600" dirty="0"/>
                  <a:t>0</a:t>
                </a:r>
              </a:p>
            </p:txBody>
          </p:sp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28028CFF-8B95-35E4-8108-8E79602E18EE}"/>
                  </a:ext>
                </a:extLst>
              </p:cNvPr>
              <p:cNvSpPr txBox="1"/>
              <p:nvPr/>
            </p:nvSpPr>
            <p:spPr>
              <a:xfrm rot="16200000">
                <a:off x="-774359" y="3807423"/>
                <a:ext cx="314960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AT" sz="1600" dirty="0"/>
                  <a:t>Strahlungsantrieb (mW m</a:t>
                </a:r>
                <a:r>
                  <a:rPr lang="de-AT" sz="1600" baseline="30000" dirty="0"/>
                  <a:t>-2</a:t>
                </a:r>
                <a:r>
                  <a:rPr lang="de-AT" sz="1600" dirty="0"/>
                  <a:t>)</a:t>
                </a:r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2D979162-E4AB-AA7F-E7D0-02040CAF3C71}"/>
                  </a:ext>
                </a:extLst>
              </p:cNvPr>
              <p:cNvSpPr/>
              <p:nvPr/>
            </p:nvSpPr>
            <p:spPr>
              <a:xfrm>
                <a:off x="1276265" y="5166312"/>
                <a:ext cx="3696757" cy="290396"/>
              </a:xfrm>
              <a:custGeom>
                <a:avLst/>
                <a:gdLst>
                  <a:gd name="connsiteX0" fmla="*/ 0 w 3687762"/>
                  <a:gd name="connsiteY0" fmla="*/ 177101 h 177101"/>
                  <a:gd name="connsiteX1" fmla="*/ 550862 w 3687762"/>
                  <a:gd name="connsiteY1" fmla="*/ 142176 h 177101"/>
                  <a:gd name="connsiteX2" fmla="*/ 1190625 w 3687762"/>
                  <a:gd name="connsiteY2" fmla="*/ 56451 h 177101"/>
                  <a:gd name="connsiteX3" fmla="*/ 1619250 w 3687762"/>
                  <a:gd name="connsiteY3" fmla="*/ 31051 h 177101"/>
                  <a:gd name="connsiteX4" fmla="*/ 2208212 w 3687762"/>
                  <a:gd name="connsiteY4" fmla="*/ 2476 h 177101"/>
                  <a:gd name="connsiteX5" fmla="*/ 2957512 w 3687762"/>
                  <a:gd name="connsiteY5" fmla="*/ 7239 h 177101"/>
                  <a:gd name="connsiteX6" fmla="*/ 3556000 w 3687762"/>
                  <a:gd name="connsiteY6" fmla="*/ 53276 h 177101"/>
                  <a:gd name="connsiteX7" fmla="*/ 3687762 w 3687762"/>
                  <a:gd name="connsiteY7" fmla="*/ 53276 h 177101"/>
                  <a:gd name="connsiteX0" fmla="*/ 0 w 3687762"/>
                  <a:gd name="connsiteY0" fmla="*/ 177101 h 177101"/>
                  <a:gd name="connsiteX1" fmla="*/ 550862 w 3687762"/>
                  <a:gd name="connsiteY1" fmla="*/ 142176 h 177101"/>
                  <a:gd name="connsiteX2" fmla="*/ 1184275 w 3687762"/>
                  <a:gd name="connsiteY2" fmla="*/ 73914 h 177101"/>
                  <a:gd name="connsiteX3" fmla="*/ 1619250 w 3687762"/>
                  <a:gd name="connsiteY3" fmla="*/ 31051 h 177101"/>
                  <a:gd name="connsiteX4" fmla="*/ 2208212 w 3687762"/>
                  <a:gd name="connsiteY4" fmla="*/ 2476 h 177101"/>
                  <a:gd name="connsiteX5" fmla="*/ 2957512 w 3687762"/>
                  <a:gd name="connsiteY5" fmla="*/ 7239 h 177101"/>
                  <a:gd name="connsiteX6" fmla="*/ 3556000 w 3687762"/>
                  <a:gd name="connsiteY6" fmla="*/ 53276 h 177101"/>
                  <a:gd name="connsiteX7" fmla="*/ 3687762 w 3687762"/>
                  <a:gd name="connsiteY7" fmla="*/ 53276 h 177101"/>
                  <a:gd name="connsiteX0" fmla="*/ 0 w 3696935"/>
                  <a:gd name="connsiteY0" fmla="*/ 177101 h 177101"/>
                  <a:gd name="connsiteX1" fmla="*/ 550862 w 3696935"/>
                  <a:gd name="connsiteY1" fmla="*/ 142176 h 177101"/>
                  <a:gd name="connsiteX2" fmla="*/ 1184275 w 3696935"/>
                  <a:gd name="connsiteY2" fmla="*/ 73914 h 177101"/>
                  <a:gd name="connsiteX3" fmla="*/ 1619250 w 3696935"/>
                  <a:gd name="connsiteY3" fmla="*/ 31051 h 177101"/>
                  <a:gd name="connsiteX4" fmla="*/ 2208212 w 3696935"/>
                  <a:gd name="connsiteY4" fmla="*/ 2476 h 177101"/>
                  <a:gd name="connsiteX5" fmla="*/ 2957512 w 3696935"/>
                  <a:gd name="connsiteY5" fmla="*/ 7239 h 177101"/>
                  <a:gd name="connsiteX6" fmla="*/ 3556000 w 3696935"/>
                  <a:gd name="connsiteY6" fmla="*/ 53276 h 177101"/>
                  <a:gd name="connsiteX7" fmla="*/ 3687762 w 3696935"/>
                  <a:gd name="connsiteY7" fmla="*/ 53276 h 177101"/>
                  <a:gd name="connsiteX8" fmla="*/ 3685645 w 3696935"/>
                  <a:gd name="connsiteY8" fmla="*/ 51159 h 177101"/>
                  <a:gd name="connsiteX0" fmla="*/ 0 w 3698055"/>
                  <a:gd name="connsiteY0" fmla="*/ 177101 h 177101"/>
                  <a:gd name="connsiteX1" fmla="*/ 550862 w 3698055"/>
                  <a:gd name="connsiteY1" fmla="*/ 142176 h 177101"/>
                  <a:gd name="connsiteX2" fmla="*/ 1184275 w 3698055"/>
                  <a:gd name="connsiteY2" fmla="*/ 73914 h 177101"/>
                  <a:gd name="connsiteX3" fmla="*/ 1619250 w 3698055"/>
                  <a:gd name="connsiteY3" fmla="*/ 31051 h 177101"/>
                  <a:gd name="connsiteX4" fmla="*/ 2208212 w 3698055"/>
                  <a:gd name="connsiteY4" fmla="*/ 2476 h 177101"/>
                  <a:gd name="connsiteX5" fmla="*/ 2957512 w 3698055"/>
                  <a:gd name="connsiteY5" fmla="*/ 7239 h 177101"/>
                  <a:gd name="connsiteX6" fmla="*/ 3556000 w 3698055"/>
                  <a:gd name="connsiteY6" fmla="*/ 53276 h 177101"/>
                  <a:gd name="connsiteX7" fmla="*/ 3687762 w 3698055"/>
                  <a:gd name="connsiteY7" fmla="*/ 53276 h 177101"/>
                  <a:gd name="connsiteX8" fmla="*/ 3689878 w 3698055"/>
                  <a:gd name="connsiteY8" fmla="*/ 167576 h 177101"/>
                  <a:gd name="connsiteX0" fmla="*/ 0 w 3691082"/>
                  <a:gd name="connsiteY0" fmla="*/ 177101 h 177101"/>
                  <a:gd name="connsiteX1" fmla="*/ 550862 w 3691082"/>
                  <a:gd name="connsiteY1" fmla="*/ 142176 h 177101"/>
                  <a:gd name="connsiteX2" fmla="*/ 1184275 w 3691082"/>
                  <a:gd name="connsiteY2" fmla="*/ 73914 h 177101"/>
                  <a:gd name="connsiteX3" fmla="*/ 1619250 w 3691082"/>
                  <a:gd name="connsiteY3" fmla="*/ 31051 h 177101"/>
                  <a:gd name="connsiteX4" fmla="*/ 2208212 w 3691082"/>
                  <a:gd name="connsiteY4" fmla="*/ 2476 h 177101"/>
                  <a:gd name="connsiteX5" fmla="*/ 2957512 w 3691082"/>
                  <a:gd name="connsiteY5" fmla="*/ 7239 h 177101"/>
                  <a:gd name="connsiteX6" fmla="*/ 3556000 w 3691082"/>
                  <a:gd name="connsiteY6" fmla="*/ 53276 h 177101"/>
                  <a:gd name="connsiteX7" fmla="*/ 3675062 w 3691082"/>
                  <a:gd name="connsiteY7" fmla="*/ 51159 h 177101"/>
                  <a:gd name="connsiteX8" fmla="*/ 3689878 w 3691082"/>
                  <a:gd name="connsiteY8" fmla="*/ 167576 h 177101"/>
                  <a:gd name="connsiteX0" fmla="*/ 26110 w 3717192"/>
                  <a:gd name="connsiteY0" fmla="*/ 177101 h 177101"/>
                  <a:gd name="connsiteX1" fmla="*/ 45689 w 3717192"/>
                  <a:gd name="connsiteY1" fmla="*/ 171809 h 177101"/>
                  <a:gd name="connsiteX2" fmla="*/ 576972 w 3717192"/>
                  <a:gd name="connsiteY2" fmla="*/ 142176 h 177101"/>
                  <a:gd name="connsiteX3" fmla="*/ 1210385 w 3717192"/>
                  <a:gd name="connsiteY3" fmla="*/ 73914 h 177101"/>
                  <a:gd name="connsiteX4" fmla="*/ 1645360 w 3717192"/>
                  <a:gd name="connsiteY4" fmla="*/ 31051 h 177101"/>
                  <a:gd name="connsiteX5" fmla="*/ 2234322 w 3717192"/>
                  <a:gd name="connsiteY5" fmla="*/ 2476 h 177101"/>
                  <a:gd name="connsiteX6" fmla="*/ 2983622 w 3717192"/>
                  <a:gd name="connsiteY6" fmla="*/ 7239 h 177101"/>
                  <a:gd name="connsiteX7" fmla="*/ 3582110 w 3717192"/>
                  <a:gd name="connsiteY7" fmla="*/ 53276 h 177101"/>
                  <a:gd name="connsiteX8" fmla="*/ 3701172 w 3717192"/>
                  <a:gd name="connsiteY8" fmla="*/ 51159 h 177101"/>
                  <a:gd name="connsiteX9" fmla="*/ 3715988 w 3717192"/>
                  <a:gd name="connsiteY9" fmla="*/ 167576 h 177101"/>
                  <a:gd name="connsiteX0" fmla="*/ 23296 w 3718611"/>
                  <a:gd name="connsiteY0" fmla="*/ 282934 h 282934"/>
                  <a:gd name="connsiteX1" fmla="*/ 47108 w 3718611"/>
                  <a:gd name="connsiteY1" fmla="*/ 171809 h 282934"/>
                  <a:gd name="connsiteX2" fmla="*/ 578391 w 3718611"/>
                  <a:gd name="connsiteY2" fmla="*/ 142176 h 282934"/>
                  <a:gd name="connsiteX3" fmla="*/ 1211804 w 3718611"/>
                  <a:gd name="connsiteY3" fmla="*/ 73914 h 282934"/>
                  <a:gd name="connsiteX4" fmla="*/ 1646779 w 3718611"/>
                  <a:gd name="connsiteY4" fmla="*/ 31051 h 282934"/>
                  <a:gd name="connsiteX5" fmla="*/ 2235741 w 3718611"/>
                  <a:gd name="connsiteY5" fmla="*/ 2476 h 282934"/>
                  <a:gd name="connsiteX6" fmla="*/ 2985041 w 3718611"/>
                  <a:gd name="connsiteY6" fmla="*/ 7239 h 282934"/>
                  <a:gd name="connsiteX7" fmla="*/ 3583529 w 3718611"/>
                  <a:gd name="connsiteY7" fmla="*/ 53276 h 282934"/>
                  <a:gd name="connsiteX8" fmla="*/ 3702591 w 3718611"/>
                  <a:gd name="connsiteY8" fmla="*/ 51159 h 282934"/>
                  <a:gd name="connsiteX9" fmla="*/ 3717407 w 3718611"/>
                  <a:gd name="connsiteY9" fmla="*/ 167576 h 282934"/>
                  <a:gd name="connsiteX0" fmla="*/ 0 w 3695315"/>
                  <a:gd name="connsiteY0" fmla="*/ 282934 h 282934"/>
                  <a:gd name="connsiteX1" fmla="*/ 23812 w 3695315"/>
                  <a:gd name="connsiteY1" fmla="*/ 171809 h 282934"/>
                  <a:gd name="connsiteX2" fmla="*/ 555095 w 3695315"/>
                  <a:gd name="connsiteY2" fmla="*/ 142176 h 282934"/>
                  <a:gd name="connsiteX3" fmla="*/ 1188508 w 3695315"/>
                  <a:gd name="connsiteY3" fmla="*/ 73914 h 282934"/>
                  <a:gd name="connsiteX4" fmla="*/ 1623483 w 3695315"/>
                  <a:gd name="connsiteY4" fmla="*/ 31051 h 282934"/>
                  <a:gd name="connsiteX5" fmla="*/ 2212445 w 3695315"/>
                  <a:gd name="connsiteY5" fmla="*/ 2476 h 282934"/>
                  <a:gd name="connsiteX6" fmla="*/ 2961745 w 3695315"/>
                  <a:gd name="connsiteY6" fmla="*/ 7239 h 282934"/>
                  <a:gd name="connsiteX7" fmla="*/ 3560233 w 3695315"/>
                  <a:gd name="connsiteY7" fmla="*/ 53276 h 282934"/>
                  <a:gd name="connsiteX8" fmla="*/ 3679295 w 3695315"/>
                  <a:gd name="connsiteY8" fmla="*/ 51159 h 282934"/>
                  <a:gd name="connsiteX9" fmla="*/ 3694111 w 3695315"/>
                  <a:gd name="connsiteY9" fmla="*/ 167576 h 282934"/>
                  <a:gd name="connsiteX0" fmla="*/ 0 w 3695315"/>
                  <a:gd name="connsiteY0" fmla="*/ 282934 h 282934"/>
                  <a:gd name="connsiteX1" fmla="*/ 4762 w 3695315"/>
                  <a:gd name="connsiteY1" fmla="*/ 171809 h 282934"/>
                  <a:gd name="connsiteX2" fmla="*/ 555095 w 3695315"/>
                  <a:gd name="connsiteY2" fmla="*/ 142176 h 282934"/>
                  <a:gd name="connsiteX3" fmla="*/ 1188508 w 3695315"/>
                  <a:gd name="connsiteY3" fmla="*/ 73914 h 282934"/>
                  <a:gd name="connsiteX4" fmla="*/ 1623483 w 3695315"/>
                  <a:gd name="connsiteY4" fmla="*/ 31051 h 282934"/>
                  <a:gd name="connsiteX5" fmla="*/ 2212445 w 3695315"/>
                  <a:gd name="connsiteY5" fmla="*/ 2476 h 282934"/>
                  <a:gd name="connsiteX6" fmla="*/ 2961745 w 3695315"/>
                  <a:gd name="connsiteY6" fmla="*/ 7239 h 282934"/>
                  <a:gd name="connsiteX7" fmla="*/ 3560233 w 3695315"/>
                  <a:gd name="connsiteY7" fmla="*/ 53276 h 282934"/>
                  <a:gd name="connsiteX8" fmla="*/ 3679295 w 3695315"/>
                  <a:gd name="connsiteY8" fmla="*/ 51159 h 282934"/>
                  <a:gd name="connsiteX9" fmla="*/ 3694111 w 3695315"/>
                  <a:gd name="connsiteY9" fmla="*/ 167576 h 282934"/>
                  <a:gd name="connsiteX0" fmla="*/ 0 w 3694114"/>
                  <a:gd name="connsiteY0" fmla="*/ 282934 h 282934"/>
                  <a:gd name="connsiteX1" fmla="*/ 4762 w 3694114"/>
                  <a:gd name="connsiteY1" fmla="*/ 171809 h 282934"/>
                  <a:gd name="connsiteX2" fmla="*/ 555095 w 3694114"/>
                  <a:gd name="connsiteY2" fmla="*/ 142176 h 282934"/>
                  <a:gd name="connsiteX3" fmla="*/ 1188508 w 3694114"/>
                  <a:gd name="connsiteY3" fmla="*/ 73914 h 282934"/>
                  <a:gd name="connsiteX4" fmla="*/ 1623483 w 3694114"/>
                  <a:gd name="connsiteY4" fmla="*/ 31051 h 282934"/>
                  <a:gd name="connsiteX5" fmla="*/ 2212445 w 3694114"/>
                  <a:gd name="connsiteY5" fmla="*/ 2476 h 282934"/>
                  <a:gd name="connsiteX6" fmla="*/ 2961745 w 3694114"/>
                  <a:gd name="connsiteY6" fmla="*/ 7239 h 282934"/>
                  <a:gd name="connsiteX7" fmla="*/ 3560233 w 3694114"/>
                  <a:gd name="connsiteY7" fmla="*/ 53276 h 282934"/>
                  <a:gd name="connsiteX8" fmla="*/ 3628495 w 3694114"/>
                  <a:gd name="connsiteY8" fmla="*/ 70209 h 282934"/>
                  <a:gd name="connsiteX9" fmla="*/ 3694111 w 3694114"/>
                  <a:gd name="connsiteY9" fmla="*/ 167576 h 282934"/>
                  <a:gd name="connsiteX0" fmla="*/ 0 w 3695315"/>
                  <a:gd name="connsiteY0" fmla="*/ 282934 h 282934"/>
                  <a:gd name="connsiteX1" fmla="*/ 4762 w 3695315"/>
                  <a:gd name="connsiteY1" fmla="*/ 171809 h 282934"/>
                  <a:gd name="connsiteX2" fmla="*/ 555095 w 3695315"/>
                  <a:gd name="connsiteY2" fmla="*/ 142176 h 282934"/>
                  <a:gd name="connsiteX3" fmla="*/ 1188508 w 3695315"/>
                  <a:gd name="connsiteY3" fmla="*/ 73914 h 282934"/>
                  <a:gd name="connsiteX4" fmla="*/ 1623483 w 3695315"/>
                  <a:gd name="connsiteY4" fmla="*/ 31051 h 282934"/>
                  <a:gd name="connsiteX5" fmla="*/ 2212445 w 3695315"/>
                  <a:gd name="connsiteY5" fmla="*/ 2476 h 282934"/>
                  <a:gd name="connsiteX6" fmla="*/ 2961745 w 3695315"/>
                  <a:gd name="connsiteY6" fmla="*/ 7239 h 282934"/>
                  <a:gd name="connsiteX7" fmla="*/ 3560233 w 3695315"/>
                  <a:gd name="connsiteY7" fmla="*/ 53276 h 282934"/>
                  <a:gd name="connsiteX8" fmla="*/ 3679295 w 3695315"/>
                  <a:gd name="connsiteY8" fmla="*/ 52746 h 282934"/>
                  <a:gd name="connsiteX9" fmla="*/ 3694111 w 3695315"/>
                  <a:gd name="connsiteY9" fmla="*/ 167576 h 282934"/>
                  <a:gd name="connsiteX0" fmla="*/ 0 w 3694915"/>
                  <a:gd name="connsiteY0" fmla="*/ 282934 h 282934"/>
                  <a:gd name="connsiteX1" fmla="*/ 4762 w 3694915"/>
                  <a:gd name="connsiteY1" fmla="*/ 171809 h 282934"/>
                  <a:gd name="connsiteX2" fmla="*/ 555095 w 3694915"/>
                  <a:gd name="connsiteY2" fmla="*/ 142176 h 282934"/>
                  <a:gd name="connsiteX3" fmla="*/ 1188508 w 3694915"/>
                  <a:gd name="connsiteY3" fmla="*/ 73914 h 282934"/>
                  <a:gd name="connsiteX4" fmla="*/ 1623483 w 3694915"/>
                  <a:gd name="connsiteY4" fmla="*/ 31051 h 282934"/>
                  <a:gd name="connsiteX5" fmla="*/ 2212445 w 3694915"/>
                  <a:gd name="connsiteY5" fmla="*/ 2476 h 282934"/>
                  <a:gd name="connsiteX6" fmla="*/ 2961745 w 3694915"/>
                  <a:gd name="connsiteY6" fmla="*/ 7239 h 282934"/>
                  <a:gd name="connsiteX7" fmla="*/ 3560233 w 3694915"/>
                  <a:gd name="connsiteY7" fmla="*/ 53276 h 282934"/>
                  <a:gd name="connsiteX8" fmla="*/ 3679295 w 3694915"/>
                  <a:gd name="connsiteY8" fmla="*/ 52746 h 282934"/>
                  <a:gd name="connsiteX9" fmla="*/ 3694111 w 3694915"/>
                  <a:gd name="connsiteY9" fmla="*/ 167576 h 282934"/>
                  <a:gd name="connsiteX0" fmla="*/ 0 w 3694915"/>
                  <a:gd name="connsiteY0" fmla="*/ 282934 h 282934"/>
                  <a:gd name="connsiteX1" fmla="*/ 4762 w 3694915"/>
                  <a:gd name="connsiteY1" fmla="*/ 171809 h 282934"/>
                  <a:gd name="connsiteX2" fmla="*/ 555095 w 3694915"/>
                  <a:gd name="connsiteY2" fmla="*/ 142176 h 282934"/>
                  <a:gd name="connsiteX3" fmla="*/ 1188508 w 3694915"/>
                  <a:gd name="connsiteY3" fmla="*/ 73914 h 282934"/>
                  <a:gd name="connsiteX4" fmla="*/ 1623483 w 3694915"/>
                  <a:gd name="connsiteY4" fmla="*/ 31051 h 282934"/>
                  <a:gd name="connsiteX5" fmla="*/ 2212445 w 3694915"/>
                  <a:gd name="connsiteY5" fmla="*/ 2476 h 282934"/>
                  <a:gd name="connsiteX6" fmla="*/ 2961745 w 3694915"/>
                  <a:gd name="connsiteY6" fmla="*/ 7239 h 282934"/>
                  <a:gd name="connsiteX7" fmla="*/ 3560233 w 3694915"/>
                  <a:gd name="connsiteY7" fmla="*/ 53276 h 282934"/>
                  <a:gd name="connsiteX8" fmla="*/ 3679295 w 3694915"/>
                  <a:gd name="connsiteY8" fmla="*/ 52746 h 282934"/>
                  <a:gd name="connsiteX9" fmla="*/ 3694111 w 3694915"/>
                  <a:gd name="connsiteY9" fmla="*/ 167576 h 282934"/>
                  <a:gd name="connsiteX0" fmla="*/ 0 w 3694111"/>
                  <a:gd name="connsiteY0" fmla="*/ 282934 h 282934"/>
                  <a:gd name="connsiteX1" fmla="*/ 4762 w 3694111"/>
                  <a:gd name="connsiteY1" fmla="*/ 171809 h 282934"/>
                  <a:gd name="connsiteX2" fmla="*/ 555095 w 3694111"/>
                  <a:gd name="connsiteY2" fmla="*/ 142176 h 282934"/>
                  <a:gd name="connsiteX3" fmla="*/ 1188508 w 3694111"/>
                  <a:gd name="connsiteY3" fmla="*/ 73914 h 282934"/>
                  <a:gd name="connsiteX4" fmla="*/ 1623483 w 3694111"/>
                  <a:gd name="connsiteY4" fmla="*/ 31051 h 282934"/>
                  <a:gd name="connsiteX5" fmla="*/ 2212445 w 3694111"/>
                  <a:gd name="connsiteY5" fmla="*/ 2476 h 282934"/>
                  <a:gd name="connsiteX6" fmla="*/ 2961745 w 3694111"/>
                  <a:gd name="connsiteY6" fmla="*/ 7239 h 282934"/>
                  <a:gd name="connsiteX7" fmla="*/ 3560233 w 3694111"/>
                  <a:gd name="connsiteY7" fmla="*/ 53276 h 282934"/>
                  <a:gd name="connsiteX8" fmla="*/ 3679295 w 3694111"/>
                  <a:gd name="connsiteY8" fmla="*/ 52746 h 282934"/>
                  <a:gd name="connsiteX9" fmla="*/ 3694111 w 3694111"/>
                  <a:gd name="connsiteY9" fmla="*/ 167576 h 282934"/>
                  <a:gd name="connsiteX0" fmla="*/ 0 w 3696757"/>
                  <a:gd name="connsiteY0" fmla="*/ 282934 h 282934"/>
                  <a:gd name="connsiteX1" fmla="*/ 4762 w 3696757"/>
                  <a:gd name="connsiteY1" fmla="*/ 171809 h 282934"/>
                  <a:gd name="connsiteX2" fmla="*/ 555095 w 3696757"/>
                  <a:gd name="connsiteY2" fmla="*/ 142176 h 282934"/>
                  <a:gd name="connsiteX3" fmla="*/ 1188508 w 3696757"/>
                  <a:gd name="connsiteY3" fmla="*/ 73914 h 282934"/>
                  <a:gd name="connsiteX4" fmla="*/ 1623483 w 3696757"/>
                  <a:gd name="connsiteY4" fmla="*/ 31051 h 282934"/>
                  <a:gd name="connsiteX5" fmla="*/ 2212445 w 3696757"/>
                  <a:gd name="connsiteY5" fmla="*/ 2476 h 282934"/>
                  <a:gd name="connsiteX6" fmla="*/ 2961745 w 3696757"/>
                  <a:gd name="connsiteY6" fmla="*/ 7239 h 282934"/>
                  <a:gd name="connsiteX7" fmla="*/ 3560233 w 3696757"/>
                  <a:gd name="connsiteY7" fmla="*/ 53276 h 282934"/>
                  <a:gd name="connsiteX8" fmla="*/ 3696757 w 3696757"/>
                  <a:gd name="connsiteY8" fmla="*/ 51159 h 282934"/>
                  <a:gd name="connsiteX9" fmla="*/ 3694111 w 3696757"/>
                  <a:gd name="connsiteY9" fmla="*/ 167576 h 282934"/>
                  <a:gd name="connsiteX0" fmla="*/ 0 w 3694111"/>
                  <a:gd name="connsiteY0" fmla="*/ 282934 h 282934"/>
                  <a:gd name="connsiteX1" fmla="*/ 4762 w 3694111"/>
                  <a:gd name="connsiteY1" fmla="*/ 171809 h 282934"/>
                  <a:gd name="connsiteX2" fmla="*/ 555095 w 3694111"/>
                  <a:gd name="connsiteY2" fmla="*/ 142176 h 282934"/>
                  <a:gd name="connsiteX3" fmla="*/ 1188508 w 3694111"/>
                  <a:gd name="connsiteY3" fmla="*/ 73914 h 282934"/>
                  <a:gd name="connsiteX4" fmla="*/ 1623483 w 3694111"/>
                  <a:gd name="connsiteY4" fmla="*/ 31051 h 282934"/>
                  <a:gd name="connsiteX5" fmla="*/ 2212445 w 3694111"/>
                  <a:gd name="connsiteY5" fmla="*/ 2476 h 282934"/>
                  <a:gd name="connsiteX6" fmla="*/ 2961745 w 3694111"/>
                  <a:gd name="connsiteY6" fmla="*/ 7239 h 282934"/>
                  <a:gd name="connsiteX7" fmla="*/ 3560233 w 3694111"/>
                  <a:gd name="connsiteY7" fmla="*/ 53276 h 282934"/>
                  <a:gd name="connsiteX8" fmla="*/ 3690407 w 3694111"/>
                  <a:gd name="connsiteY8" fmla="*/ 62271 h 282934"/>
                  <a:gd name="connsiteX9" fmla="*/ 3694111 w 3694111"/>
                  <a:gd name="connsiteY9" fmla="*/ 167576 h 282934"/>
                  <a:gd name="connsiteX0" fmla="*/ 0 w 3694111"/>
                  <a:gd name="connsiteY0" fmla="*/ 282934 h 282934"/>
                  <a:gd name="connsiteX1" fmla="*/ 4762 w 3694111"/>
                  <a:gd name="connsiteY1" fmla="*/ 171809 h 282934"/>
                  <a:gd name="connsiteX2" fmla="*/ 555095 w 3694111"/>
                  <a:gd name="connsiteY2" fmla="*/ 142176 h 282934"/>
                  <a:gd name="connsiteX3" fmla="*/ 1188508 w 3694111"/>
                  <a:gd name="connsiteY3" fmla="*/ 73914 h 282934"/>
                  <a:gd name="connsiteX4" fmla="*/ 1623483 w 3694111"/>
                  <a:gd name="connsiteY4" fmla="*/ 31051 h 282934"/>
                  <a:gd name="connsiteX5" fmla="*/ 2212445 w 3694111"/>
                  <a:gd name="connsiteY5" fmla="*/ 2476 h 282934"/>
                  <a:gd name="connsiteX6" fmla="*/ 2961745 w 3694111"/>
                  <a:gd name="connsiteY6" fmla="*/ 7239 h 282934"/>
                  <a:gd name="connsiteX7" fmla="*/ 3560233 w 3694111"/>
                  <a:gd name="connsiteY7" fmla="*/ 53276 h 282934"/>
                  <a:gd name="connsiteX8" fmla="*/ 3690407 w 3694111"/>
                  <a:gd name="connsiteY8" fmla="*/ 62271 h 282934"/>
                  <a:gd name="connsiteX9" fmla="*/ 3694111 w 3694111"/>
                  <a:gd name="connsiteY9" fmla="*/ 167576 h 282934"/>
                  <a:gd name="connsiteX10" fmla="*/ 3689879 w 3694111"/>
                  <a:gd name="connsiteY10" fmla="*/ 154875 h 282934"/>
                  <a:gd name="connsiteX0" fmla="*/ 0 w 3694111"/>
                  <a:gd name="connsiteY0" fmla="*/ 282934 h 282934"/>
                  <a:gd name="connsiteX1" fmla="*/ 4762 w 3694111"/>
                  <a:gd name="connsiteY1" fmla="*/ 171809 h 282934"/>
                  <a:gd name="connsiteX2" fmla="*/ 555095 w 3694111"/>
                  <a:gd name="connsiteY2" fmla="*/ 142176 h 282934"/>
                  <a:gd name="connsiteX3" fmla="*/ 1188508 w 3694111"/>
                  <a:gd name="connsiteY3" fmla="*/ 73914 h 282934"/>
                  <a:gd name="connsiteX4" fmla="*/ 1623483 w 3694111"/>
                  <a:gd name="connsiteY4" fmla="*/ 31051 h 282934"/>
                  <a:gd name="connsiteX5" fmla="*/ 2212445 w 3694111"/>
                  <a:gd name="connsiteY5" fmla="*/ 2476 h 282934"/>
                  <a:gd name="connsiteX6" fmla="*/ 2961745 w 3694111"/>
                  <a:gd name="connsiteY6" fmla="*/ 7239 h 282934"/>
                  <a:gd name="connsiteX7" fmla="*/ 3560233 w 3694111"/>
                  <a:gd name="connsiteY7" fmla="*/ 53276 h 282934"/>
                  <a:gd name="connsiteX8" fmla="*/ 3690407 w 3694111"/>
                  <a:gd name="connsiteY8" fmla="*/ 62271 h 282934"/>
                  <a:gd name="connsiteX9" fmla="*/ 3694111 w 3694111"/>
                  <a:gd name="connsiteY9" fmla="*/ 167576 h 282934"/>
                  <a:gd name="connsiteX10" fmla="*/ 3473979 w 3694111"/>
                  <a:gd name="connsiteY10" fmla="*/ 182391 h 282934"/>
                  <a:gd name="connsiteX0" fmla="*/ 0 w 3694111"/>
                  <a:gd name="connsiteY0" fmla="*/ 282934 h 290387"/>
                  <a:gd name="connsiteX1" fmla="*/ 4762 w 3694111"/>
                  <a:gd name="connsiteY1" fmla="*/ 171809 h 290387"/>
                  <a:gd name="connsiteX2" fmla="*/ 555095 w 3694111"/>
                  <a:gd name="connsiteY2" fmla="*/ 142176 h 290387"/>
                  <a:gd name="connsiteX3" fmla="*/ 1188508 w 3694111"/>
                  <a:gd name="connsiteY3" fmla="*/ 73914 h 290387"/>
                  <a:gd name="connsiteX4" fmla="*/ 1623483 w 3694111"/>
                  <a:gd name="connsiteY4" fmla="*/ 31051 h 290387"/>
                  <a:gd name="connsiteX5" fmla="*/ 2212445 w 3694111"/>
                  <a:gd name="connsiteY5" fmla="*/ 2476 h 290387"/>
                  <a:gd name="connsiteX6" fmla="*/ 2961745 w 3694111"/>
                  <a:gd name="connsiteY6" fmla="*/ 7239 h 290387"/>
                  <a:gd name="connsiteX7" fmla="*/ 3560233 w 3694111"/>
                  <a:gd name="connsiteY7" fmla="*/ 53276 h 290387"/>
                  <a:gd name="connsiteX8" fmla="*/ 3690407 w 3694111"/>
                  <a:gd name="connsiteY8" fmla="*/ 62271 h 290387"/>
                  <a:gd name="connsiteX9" fmla="*/ 3694111 w 3694111"/>
                  <a:gd name="connsiteY9" fmla="*/ 167576 h 290387"/>
                  <a:gd name="connsiteX10" fmla="*/ 36513 w 3694111"/>
                  <a:gd name="connsiteY10" fmla="*/ 290341 h 290387"/>
                  <a:gd name="connsiteX0" fmla="*/ 0 w 3690407"/>
                  <a:gd name="connsiteY0" fmla="*/ 282934 h 290396"/>
                  <a:gd name="connsiteX1" fmla="*/ 4762 w 3690407"/>
                  <a:gd name="connsiteY1" fmla="*/ 171809 h 290396"/>
                  <a:gd name="connsiteX2" fmla="*/ 555095 w 3690407"/>
                  <a:gd name="connsiteY2" fmla="*/ 142176 h 290396"/>
                  <a:gd name="connsiteX3" fmla="*/ 1188508 w 3690407"/>
                  <a:gd name="connsiteY3" fmla="*/ 73914 h 290396"/>
                  <a:gd name="connsiteX4" fmla="*/ 1623483 w 3690407"/>
                  <a:gd name="connsiteY4" fmla="*/ 31051 h 290396"/>
                  <a:gd name="connsiteX5" fmla="*/ 2212445 w 3690407"/>
                  <a:gd name="connsiteY5" fmla="*/ 2476 h 290396"/>
                  <a:gd name="connsiteX6" fmla="*/ 2961745 w 3690407"/>
                  <a:gd name="connsiteY6" fmla="*/ 7239 h 290396"/>
                  <a:gd name="connsiteX7" fmla="*/ 3560233 w 3690407"/>
                  <a:gd name="connsiteY7" fmla="*/ 53276 h 290396"/>
                  <a:gd name="connsiteX8" fmla="*/ 3690407 w 3690407"/>
                  <a:gd name="connsiteY8" fmla="*/ 62271 h 290396"/>
                  <a:gd name="connsiteX9" fmla="*/ 3689348 w 3690407"/>
                  <a:gd name="connsiteY9" fmla="*/ 185039 h 290396"/>
                  <a:gd name="connsiteX10" fmla="*/ 36513 w 3690407"/>
                  <a:gd name="connsiteY10" fmla="*/ 290341 h 290396"/>
                  <a:gd name="connsiteX0" fmla="*/ 0 w 3696757"/>
                  <a:gd name="connsiteY0" fmla="*/ 282934 h 290396"/>
                  <a:gd name="connsiteX1" fmla="*/ 4762 w 3696757"/>
                  <a:gd name="connsiteY1" fmla="*/ 171809 h 290396"/>
                  <a:gd name="connsiteX2" fmla="*/ 555095 w 3696757"/>
                  <a:gd name="connsiteY2" fmla="*/ 142176 h 290396"/>
                  <a:gd name="connsiteX3" fmla="*/ 1188508 w 3696757"/>
                  <a:gd name="connsiteY3" fmla="*/ 73914 h 290396"/>
                  <a:gd name="connsiteX4" fmla="*/ 1623483 w 3696757"/>
                  <a:gd name="connsiteY4" fmla="*/ 31051 h 290396"/>
                  <a:gd name="connsiteX5" fmla="*/ 2212445 w 3696757"/>
                  <a:gd name="connsiteY5" fmla="*/ 2476 h 290396"/>
                  <a:gd name="connsiteX6" fmla="*/ 2961745 w 3696757"/>
                  <a:gd name="connsiteY6" fmla="*/ 7239 h 290396"/>
                  <a:gd name="connsiteX7" fmla="*/ 3560233 w 3696757"/>
                  <a:gd name="connsiteY7" fmla="*/ 53276 h 290396"/>
                  <a:gd name="connsiteX8" fmla="*/ 3696757 w 3696757"/>
                  <a:gd name="connsiteY8" fmla="*/ 65446 h 290396"/>
                  <a:gd name="connsiteX9" fmla="*/ 3689348 w 3696757"/>
                  <a:gd name="connsiteY9" fmla="*/ 185039 h 290396"/>
                  <a:gd name="connsiteX10" fmla="*/ 36513 w 3696757"/>
                  <a:gd name="connsiteY10" fmla="*/ 290341 h 29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757" h="290396">
                    <a:moveTo>
                      <a:pt x="0" y="282934"/>
                    </a:moveTo>
                    <a:lnTo>
                      <a:pt x="4762" y="171809"/>
                    </a:lnTo>
                    <a:cubicBezTo>
                      <a:pt x="96572" y="165988"/>
                      <a:pt x="357804" y="158492"/>
                      <a:pt x="555095" y="142176"/>
                    </a:cubicBezTo>
                    <a:cubicBezTo>
                      <a:pt x="752386" y="125860"/>
                      <a:pt x="1010443" y="92435"/>
                      <a:pt x="1188508" y="73914"/>
                    </a:cubicBezTo>
                    <a:cubicBezTo>
                      <a:pt x="1366573" y="55393"/>
                      <a:pt x="1452827" y="42957"/>
                      <a:pt x="1623483" y="31051"/>
                    </a:cubicBezTo>
                    <a:cubicBezTo>
                      <a:pt x="1794139" y="19145"/>
                      <a:pt x="1989401" y="6445"/>
                      <a:pt x="2212445" y="2476"/>
                    </a:cubicBezTo>
                    <a:cubicBezTo>
                      <a:pt x="2435489" y="-1493"/>
                      <a:pt x="2737114" y="-1228"/>
                      <a:pt x="2961745" y="7239"/>
                    </a:cubicBezTo>
                    <a:cubicBezTo>
                      <a:pt x="3186376" y="15706"/>
                      <a:pt x="3438525" y="45603"/>
                      <a:pt x="3560233" y="53276"/>
                    </a:cubicBezTo>
                    <a:cubicBezTo>
                      <a:pt x="3681941" y="60949"/>
                      <a:pt x="3691730" y="69282"/>
                      <a:pt x="3696757" y="65446"/>
                    </a:cubicBezTo>
                    <a:lnTo>
                      <a:pt x="3689348" y="185039"/>
                    </a:lnTo>
                    <a:cubicBezTo>
                      <a:pt x="3689260" y="200473"/>
                      <a:pt x="37395" y="292987"/>
                      <a:pt x="36513" y="290341"/>
                    </a:cubicBezTo>
                  </a:path>
                </a:pathLst>
              </a:custGeom>
              <a:solidFill>
                <a:srgbClr val="0069B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91A7C224-C1D0-E405-07AD-290E4D35F2CB}"/>
                  </a:ext>
                </a:extLst>
              </p:cNvPr>
              <p:cNvSpPr/>
              <p:nvPr/>
            </p:nvSpPr>
            <p:spPr>
              <a:xfrm>
                <a:off x="1282086" y="5340237"/>
                <a:ext cx="3686173" cy="165100"/>
              </a:xfrm>
              <a:custGeom>
                <a:avLst/>
                <a:gdLst>
                  <a:gd name="connsiteX0" fmla="*/ 0 w 3702050"/>
                  <a:gd name="connsiteY0" fmla="*/ 111125 h 111125"/>
                  <a:gd name="connsiteX1" fmla="*/ 415925 w 3702050"/>
                  <a:gd name="connsiteY1" fmla="*/ 79375 h 111125"/>
                  <a:gd name="connsiteX2" fmla="*/ 1387475 w 3702050"/>
                  <a:gd name="connsiteY2" fmla="*/ 76200 h 111125"/>
                  <a:gd name="connsiteX3" fmla="*/ 2066925 w 3702050"/>
                  <a:gd name="connsiteY3" fmla="*/ 38100 h 111125"/>
                  <a:gd name="connsiteX4" fmla="*/ 3044825 w 3702050"/>
                  <a:gd name="connsiteY4" fmla="*/ 6350 h 111125"/>
                  <a:gd name="connsiteX5" fmla="*/ 3702050 w 3702050"/>
                  <a:gd name="connsiteY5" fmla="*/ 0 h 111125"/>
                  <a:gd name="connsiteX0" fmla="*/ 0 w 3681412"/>
                  <a:gd name="connsiteY0" fmla="*/ 109537 h 109537"/>
                  <a:gd name="connsiteX1" fmla="*/ 395287 w 3681412"/>
                  <a:gd name="connsiteY1" fmla="*/ 79375 h 109537"/>
                  <a:gd name="connsiteX2" fmla="*/ 1366837 w 3681412"/>
                  <a:gd name="connsiteY2" fmla="*/ 76200 h 109537"/>
                  <a:gd name="connsiteX3" fmla="*/ 2046287 w 3681412"/>
                  <a:gd name="connsiteY3" fmla="*/ 38100 h 109537"/>
                  <a:gd name="connsiteX4" fmla="*/ 3024187 w 3681412"/>
                  <a:gd name="connsiteY4" fmla="*/ 6350 h 109537"/>
                  <a:gd name="connsiteX5" fmla="*/ 3681412 w 3681412"/>
                  <a:gd name="connsiteY5" fmla="*/ 0 h 109537"/>
                  <a:gd name="connsiteX0" fmla="*/ 0 w 3681412"/>
                  <a:gd name="connsiteY0" fmla="*/ 109537 h 109537"/>
                  <a:gd name="connsiteX1" fmla="*/ 398462 w 3681412"/>
                  <a:gd name="connsiteY1" fmla="*/ 90487 h 109537"/>
                  <a:gd name="connsiteX2" fmla="*/ 1366837 w 3681412"/>
                  <a:gd name="connsiteY2" fmla="*/ 76200 h 109537"/>
                  <a:gd name="connsiteX3" fmla="*/ 2046287 w 3681412"/>
                  <a:gd name="connsiteY3" fmla="*/ 38100 h 109537"/>
                  <a:gd name="connsiteX4" fmla="*/ 3024187 w 3681412"/>
                  <a:gd name="connsiteY4" fmla="*/ 6350 h 109537"/>
                  <a:gd name="connsiteX5" fmla="*/ 3681412 w 3681412"/>
                  <a:gd name="connsiteY5" fmla="*/ 0 h 109537"/>
                  <a:gd name="connsiteX0" fmla="*/ 0 w 3681412"/>
                  <a:gd name="connsiteY0" fmla="*/ 109537 h 109537"/>
                  <a:gd name="connsiteX1" fmla="*/ 398462 w 3681412"/>
                  <a:gd name="connsiteY1" fmla="*/ 90487 h 109537"/>
                  <a:gd name="connsiteX2" fmla="*/ 1366837 w 3681412"/>
                  <a:gd name="connsiteY2" fmla="*/ 76200 h 109537"/>
                  <a:gd name="connsiteX3" fmla="*/ 2044700 w 3681412"/>
                  <a:gd name="connsiteY3" fmla="*/ 50800 h 109537"/>
                  <a:gd name="connsiteX4" fmla="*/ 3024187 w 3681412"/>
                  <a:gd name="connsiteY4" fmla="*/ 6350 h 109537"/>
                  <a:gd name="connsiteX5" fmla="*/ 3681412 w 3681412"/>
                  <a:gd name="connsiteY5" fmla="*/ 0 h 109537"/>
                  <a:gd name="connsiteX0" fmla="*/ 0 w 3729642"/>
                  <a:gd name="connsiteY0" fmla="*/ 114299 h 114299"/>
                  <a:gd name="connsiteX1" fmla="*/ 398462 w 3729642"/>
                  <a:gd name="connsiteY1" fmla="*/ 95249 h 114299"/>
                  <a:gd name="connsiteX2" fmla="*/ 1366837 w 3729642"/>
                  <a:gd name="connsiteY2" fmla="*/ 80962 h 114299"/>
                  <a:gd name="connsiteX3" fmla="*/ 2044700 w 3729642"/>
                  <a:gd name="connsiteY3" fmla="*/ 55562 h 114299"/>
                  <a:gd name="connsiteX4" fmla="*/ 3024187 w 3729642"/>
                  <a:gd name="connsiteY4" fmla="*/ 11112 h 114299"/>
                  <a:gd name="connsiteX5" fmla="*/ 3681412 w 3729642"/>
                  <a:gd name="connsiteY5" fmla="*/ 4762 h 114299"/>
                  <a:gd name="connsiteX6" fmla="*/ 3679825 w 3729642"/>
                  <a:gd name="connsiteY6" fmla="*/ 0 h 114299"/>
                  <a:gd name="connsiteX0" fmla="*/ 0 w 3729239"/>
                  <a:gd name="connsiteY0" fmla="*/ 109553 h 165120"/>
                  <a:gd name="connsiteX1" fmla="*/ 398462 w 3729239"/>
                  <a:gd name="connsiteY1" fmla="*/ 90503 h 165120"/>
                  <a:gd name="connsiteX2" fmla="*/ 1366837 w 3729239"/>
                  <a:gd name="connsiteY2" fmla="*/ 76216 h 165120"/>
                  <a:gd name="connsiteX3" fmla="*/ 2044700 w 3729239"/>
                  <a:gd name="connsiteY3" fmla="*/ 50816 h 165120"/>
                  <a:gd name="connsiteX4" fmla="*/ 3024187 w 3729239"/>
                  <a:gd name="connsiteY4" fmla="*/ 6366 h 165120"/>
                  <a:gd name="connsiteX5" fmla="*/ 3681412 w 3729239"/>
                  <a:gd name="connsiteY5" fmla="*/ 16 h 165120"/>
                  <a:gd name="connsiteX6" fmla="*/ 3678237 w 3729239"/>
                  <a:gd name="connsiteY6" fmla="*/ 165116 h 165120"/>
                  <a:gd name="connsiteX0" fmla="*/ 0 w 3681412"/>
                  <a:gd name="connsiteY0" fmla="*/ 109537 h 165100"/>
                  <a:gd name="connsiteX1" fmla="*/ 398462 w 3681412"/>
                  <a:gd name="connsiteY1" fmla="*/ 90487 h 165100"/>
                  <a:gd name="connsiteX2" fmla="*/ 1366837 w 3681412"/>
                  <a:gd name="connsiteY2" fmla="*/ 76200 h 165100"/>
                  <a:gd name="connsiteX3" fmla="*/ 2044700 w 3681412"/>
                  <a:gd name="connsiteY3" fmla="*/ 50800 h 165100"/>
                  <a:gd name="connsiteX4" fmla="*/ 3024187 w 3681412"/>
                  <a:gd name="connsiteY4" fmla="*/ 6350 h 165100"/>
                  <a:gd name="connsiteX5" fmla="*/ 3681412 w 3681412"/>
                  <a:gd name="connsiteY5" fmla="*/ 0 h 165100"/>
                  <a:gd name="connsiteX6" fmla="*/ 3678237 w 3681412"/>
                  <a:gd name="connsiteY6" fmla="*/ 165100 h 165100"/>
                  <a:gd name="connsiteX0" fmla="*/ 33256 w 3714668"/>
                  <a:gd name="connsiteY0" fmla="*/ 109537 h 165100"/>
                  <a:gd name="connsiteX1" fmla="*/ 28494 w 3714668"/>
                  <a:gd name="connsiteY1" fmla="*/ 114299 h 165100"/>
                  <a:gd name="connsiteX2" fmla="*/ 431718 w 3714668"/>
                  <a:gd name="connsiteY2" fmla="*/ 90487 h 165100"/>
                  <a:gd name="connsiteX3" fmla="*/ 1400093 w 3714668"/>
                  <a:gd name="connsiteY3" fmla="*/ 76200 h 165100"/>
                  <a:gd name="connsiteX4" fmla="*/ 2077956 w 3714668"/>
                  <a:gd name="connsiteY4" fmla="*/ 50800 h 165100"/>
                  <a:gd name="connsiteX5" fmla="*/ 3057443 w 3714668"/>
                  <a:gd name="connsiteY5" fmla="*/ 6350 h 165100"/>
                  <a:gd name="connsiteX6" fmla="*/ 3714668 w 3714668"/>
                  <a:gd name="connsiteY6" fmla="*/ 0 h 165100"/>
                  <a:gd name="connsiteX7" fmla="*/ 3711493 w 3714668"/>
                  <a:gd name="connsiteY7" fmla="*/ 165100 h 165100"/>
                  <a:gd name="connsiteX0" fmla="*/ 1949 w 3683361"/>
                  <a:gd name="connsiteY0" fmla="*/ 109537 h 165100"/>
                  <a:gd name="connsiteX1" fmla="*/ 52750 w 3683361"/>
                  <a:gd name="connsiteY1" fmla="*/ 111124 h 165100"/>
                  <a:gd name="connsiteX2" fmla="*/ 400411 w 3683361"/>
                  <a:gd name="connsiteY2" fmla="*/ 90487 h 165100"/>
                  <a:gd name="connsiteX3" fmla="*/ 1368786 w 3683361"/>
                  <a:gd name="connsiteY3" fmla="*/ 76200 h 165100"/>
                  <a:gd name="connsiteX4" fmla="*/ 2046649 w 3683361"/>
                  <a:gd name="connsiteY4" fmla="*/ 50800 h 165100"/>
                  <a:gd name="connsiteX5" fmla="*/ 3026136 w 3683361"/>
                  <a:gd name="connsiteY5" fmla="*/ 6350 h 165100"/>
                  <a:gd name="connsiteX6" fmla="*/ 3683361 w 3683361"/>
                  <a:gd name="connsiteY6" fmla="*/ 0 h 165100"/>
                  <a:gd name="connsiteX7" fmla="*/ 3680186 w 3683361"/>
                  <a:gd name="connsiteY7" fmla="*/ 165100 h 165100"/>
                  <a:gd name="connsiteX0" fmla="*/ 1267 w 3685854"/>
                  <a:gd name="connsiteY0" fmla="*/ 161925 h 165100"/>
                  <a:gd name="connsiteX1" fmla="*/ 55243 w 3685854"/>
                  <a:gd name="connsiteY1" fmla="*/ 111124 h 165100"/>
                  <a:gd name="connsiteX2" fmla="*/ 402904 w 3685854"/>
                  <a:gd name="connsiteY2" fmla="*/ 90487 h 165100"/>
                  <a:gd name="connsiteX3" fmla="*/ 1371279 w 3685854"/>
                  <a:gd name="connsiteY3" fmla="*/ 76200 h 165100"/>
                  <a:gd name="connsiteX4" fmla="*/ 2049142 w 3685854"/>
                  <a:gd name="connsiteY4" fmla="*/ 50800 h 165100"/>
                  <a:gd name="connsiteX5" fmla="*/ 3028629 w 3685854"/>
                  <a:gd name="connsiteY5" fmla="*/ 6350 h 165100"/>
                  <a:gd name="connsiteX6" fmla="*/ 3685854 w 3685854"/>
                  <a:gd name="connsiteY6" fmla="*/ 0 h 165100"/>
                  <a:gd name="connsiteX7" fmla="*/ 3682679 w 3685854"/>
                  <a:gd name="connsiteY7" fmla="*/ 165100 h 165100"/>
                  <a:gd name="connsiteX0" fmla="*/ 30868 w 3715455"/>
                  <a:gd name="connsiteY0" fmla="*/ 161925 h 165100"/>
                  <a:gd name="connsiteX1" fmla="*/ 29282 w 3715455"/>
                  <a:gd name="connsiteY1" fmla="*/ 109536 h 165100"/>
                  <a:gd name="connsiteX2" fmla="*/ 432505 w 3715455"/>
                  <a:gd name="connsiteY2" fmla="*/ 90487 h 165100"/>
                  <a:gd name="connsiteX3" fmla="*/ 1400880 w 3715455"/>
                  <a:gd name="connsiteY3" fmla="*/ 76200 h 165100"/>
                  <a:gd name="connsiteX4" fmla="*/ 2078743 w 3715455"/>
                  <a:gd name="connsiteY4" fmla="*/ 50800 h 165100"/>
                  <a:gd name="connsiteX5" fmla="*/ 3058230 w 3715455"/>
                  <a:gd name="connsiteY5" fmla="*/ 6350 h 165100"/>
                  <a:gd name="connsiteX6" fmla="*/ 3715455 w 3715455"/>
                  <a:gd name="connsiteY6" fmla="*/ 0 h 165100"/>
                  <a:gd name="connsiteX7" fmla="*/ 3712280 w 3715455"/>
                  <a:gd name="connsiteY7" fmla="*/ 165100 h 165100"/>
                  <a:gd name="connsiteX0" fmla="*/ 1586 w 3686173"/>
                  <a:gd name="connsiteY0" fmla="*/ 161925 h 165100"/>
                  <a:gd name="connsiteX1" fmla="*/ 0 w 3686173"/>
                  <a:gd name="connsiteY1" fmla="*/ 109536 h 165100"/>
                  <a:gd name="connsiteX2" fmla="*/ 403223 w 3686173"/>
                  <a:gd name="connsiteY2" fmla="*/ 90487 h 165100"/>
                  <a:gd name="connsiteX3" fmla="*/ 1371598 w 3686173"/>
                  <a:gd name="connsiteY3" fmla="*/ 76200 h 165100"/>
                  <a:gd name="connsiteX4" fmla="*/ 2049461 w 3686173"/>
                  <a:gd name="connsiteY4" fmla="*/ 50800 h 165100"/>
                  <a:gd name="connsiteX5" fmla="*/ 3028948 w 3686173"/>
                  <a:gd name="connsiteY5" fmla="*/ 6350 h 165100"/>
                  <a:gd name="connsiteX6" fmla="*/ 3686173 w 3686173"/>
                  <a:gd name="connsiteY6" fmla="*/ 0 h 165100"/>
                  <a:gd name="connsiteX7" fmla="*/ 3682998 w 3686173"/>
                  <a:gd name="connsiteY7" fmla="*/ 16510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6173" h="165100">
                    <a:moveTo>
                      <a:pt x="1586" y="161925"/>
                    </a:moveTo>
                    <a:cubicBezTo>
                      <a:pt x="1057" y="144462"/>
                      <a:pt x="529" y="126999"/>
                      <a:pt x="0" y="109536"/>
                    </a:cubicBezTo>
                    <a:cubicBezTo>
                      <a:pt x="66410" y="106361"/>
                      <a:pt x="174623" y="96043"/>
                      <a:pt x="403223" y="90487"/>
                    </a:cubicBezTo>
                    <a:lnTo>
                      <a:pt x="1371598" y="76200"/>
                    </a:lnTo>
                    <a:cubicBezTo>
                      <a:pt x="1645971" y="69585"/>
                      <a:pt x="2049461" y="50800"/>
                      <a:pt x="2049461" y="50800"/>
                    </a:cubicBezTo>
                    <a:lnTo>
                      <a:pt x="3028948" y="6350"/>
                    </a:lnTo>
                    <a:cubicBezTo>
                      <a:pt x="3301469" y="0"/>
                      <a:pt x="3493821" y="0"/>
                      <a:pt x="3686173" y="0"/>
                    </a:cubicBezTo>
                    <a:cubicBezTo>
                      <a:pt x="3685115" y="55033"/>
                      <a:pt x="3684056" y="110067"/>
                      <a:pt x="3682998" y="16510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589E6C9E-07DE-8161-23D9-EC65F636C51E}"/>
                  </a:ext>
                </a:extLst>
              </p:cNvPr>
              <p:cNvSpPr/>
              <p:nvPr/>
            </p:nvSpPr>
            <p:spPr>
              <a:xfrm>
                <a:off x="1277641" y="2355736"/>
                <a:ext cx="3693160" cy="3149600"/>
              </a:xfrm>
              <a:custGeom>
                <a:avLst/>
                <a:gdLst>
                  <a:gd name="connsiteX0" fmla="*/ 0 w 3693160"/>
                  <a:gd name="connsiteY0" fmla="*/ 0 h 3149600"/>
                  <a:gd name="connsiteX1" fmla="*/ 0 w 3693160"/>
                  <a:gd name="connsiteY1" fmla="*/ 3149600 h 3149600"/>
                  <a:gd name="connsiteX2" fmla="*/ 3693160 w 3693160"/>
                  <a:gd name="connsiteY2" fmla="*/ 3149600 h 314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3160" h="3149600">
                    <a:moveTo>
                      <a:pt x="0" y="0"/>
                    </a:moveTo>
                    <a:lnTo>
                      <a:pt x="0" y="3149600"/>
                    </a:lnTo>
                    <a:lnTo>
                      <a:pt x="3693160" y="31496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367982B4-1D64-FDC7-A64B-53EB8774A050}"/>
                  </a:ext>
                </a:extLst>
              </p:cNvPr>
              <p:cNvSpPr/>
              <p:nvPr/>
            </p:nvSpPr>
            <p:spPr>
              <a:xfrm>
                <a:off x="4959073" y="2501541"/>
                <a:ext cx="205886" cy="3083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65197D1-9424-5F5D-0308-7B723D8A775C}"/>
                  </a:ext>
                </a:extLst>
              </p:cNvPr>
              <p:cNvCxnSpPr/>
              <p:nvPr/>
            </p:nvCxnSpPr>
            <p:spPr>
              <a:xfrm>
                <a:off x="1182605" y="2365264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5" name="Gerader Verbinder 84">
                <a:extLst>
                  <a:ext uri="{FF2B5EF4-FFF2-40B4-BE49-F238E27FC236}">
                    <a16:creationId xmlns:a16="http://schemas.microsoft.com/office/drawing/2014/main" id="{290BDCEA-9413-7C7C-7C44-2B930600CAAD}"/>
                  </a:ext>
                </a:extLst>
              </p:cNvPr>
              <p:cNvCxnSpPr/>
              <p:nvPr/>
            </p:nvCxnSpPr>
            <p:spPr>
              <a:xfrm>
                <a:off x="1182605" y="2714161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ED297D46-BA34-79D2-5F13-517E0FE20F31}"/>
                  </a:ext>
                </a:extLst>
              </p:cNvPr>
              <p:cNvCxnSpPr/>
              <p:nvPr/>
            </p:nvCxnSpPr>
            <p:spPr>
              <a:xfrm>
                <a:off x="1182605" y="3063058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D08F88E1-39FD-F2F8-741D-144AFDD11AA7}"/>
                  </a:ext>
                </a:extLst>
              </p:cNvPr>
              <p:cNvCxnSpPr/>
              <p:nvPr/>
            </p:nvCxnSpPr>
            <p:spPr>
              <a:xfrm>
                <a:off x="1182605" y="3411955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DF7EFBE6-490F-601B-3F96-EBC6DF925497}"/>
                  </a:ext>
                </a:extLst>
              </p:cNvPr>
              <p:cNvCxnSpPr/>
              <p:nvPr/>
            </p:nvCxnSpPr>
            <p:spPr>
              <a:xfrm>
                <a:off x="1182605" y="3760852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B0EC96AF-E782-C26E-71CC-99D397B113EE}"/>
                  </a:ext>
                </a:extLst>
              </p:cNvPr>
              <p:cNvCxnSpPr/>
              <p:nvPr/>
            </p:nvCxnSpPr>
            <p:spPr>
              <a:xfrm>
                <a:off x="1182605" y="4109749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273A476C-C88A-51D0-0597-7BF0EBC5BC8C}"/>
                  </a:ext>
                </a:extLst>
              </p:cNvPr>
              <p:cNvCxnSpPr/>
              <p:nvPr/>
            </p:nvCxnSpPr>
            <p:spPr>
              <a:xfrm>
                <a:off x="1182605" y="4458646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1" name="Gerader Verbinder 90">
                <a:extLst>
                  <a:ext uri="{FF2B5EF4-FFF2-40B4-BE49-F238E27FC236}">
                    <a16:creationId xmlns:a16="http://schemas.microsoft.com/office/drawing/2014/main" id="{70CC0AA1-F41A-6C66-141E-086953F84696}"/>
                  </a:ext>
                </a:extLst>
              </p:cNvPr>
              <p:cNvCxnSpPr/>
              <p:nvPr/>
            </p:nvCxnSpPr>
            <p:spPr>
              <a:xfrm>
                <a:off x="1182605" y="4807543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2" name="Gerader Verbinder 91">
                <a:extLst>
                  <a:ext uri="{FF2B5EF4-FFF2-40B4-BE49-F238E27FC236}">
                    <a16:creationId xmlns:a16="http://schemas.microsoft.com/office/drawing/2014/main" id="{E2226622-5F1A-4D27-F564-C3AC556E3B05}"/>
                  </a:ext>
                </a:extLst>
              </p:cNvPr>
              <p:cNvCxnSpPr/>
              <p:nvPr/>
            </p:nvCxnSpPr>
            <p:spPr>
              <a:xfrm>
                <a:off x="1182605" y="5156440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B5764AB2-46E7-786C-4BAF-48FAB5841D59}"/>
                  </a:ext>
                </a:extLst>
              </p:cNvPr>
              <p:cNvCxnSpPr/>
              <p:nvPr/>
            </p:nvCxnSpPr>
            <p:spPr>
              <a:xfrm>
                <a:off x="1182605" y="5505336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BA0AFFC4-F474-A97D-7EFE-E4A3B6F13E6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27055" y="5549116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950DB0B0-488A-D7B4-0CB4-55AB2D542C1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961610" y="5549116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32A949A8-D2D3-B43F-0896-F33DC0F631C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6165" y="5549116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3A262C7D-F3D7-9B04-AC58-260EB436D13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430720" y="5549116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8" name="Gerader Verbinder 97">
                <a:extLst>
                  <a:ext uri="{FF2B5EF4-FFF2-40B4-BE49-F238E27FC236}">
                    <a16:creationId xmlns:a16="http://schemas.microsoft.com/office/drawing/2014/main" id="{D7732469-27C8-2897-E645-A12F4D9244B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165275" y="5549116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9" name="Gerader Verbinder 98">
                <a:extLst>
                  <a:ext uri="{FF2B5EF4-FFF2-40B4-BE49-F238E27FC236}">
                    <a16:creationId xmlns:a16="http://schemas.microsoft.com/office/drawing/2014/main" id="{0387A06A-C013-ABF0-8C28-4F1852813D9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899829" y="5549116"/>
                <a:ext cx="101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0" name="Gerader Verbinder 99">
                <a:extLst>
                  <a:ext uri="{FF2B5EF4-FFF2-40B4-BE49-F238E27FC236}">
                    <a16:creationId xmlns:a16="http://schemas.microsoft.com/office/drawing/2014/main" id="{C60DFBA0-F9A4-D788-DFE1-939C2EBE73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4662" y="4687268"/>
                <a:ext cx="0" cy="7848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>
                <a:extLst>
                  <a:ext uri="{FF2B5EF4-FFF2-40B4-BE49-F238E27FC236}">
                    <a16:creationId xmlns:a16="http://schemas.microsoft.com/office/drawing/2014/main" id="{3ACF5AF4-D49E-7E92-DD36-E3B7F68D5D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8129" y="3107023"/>
                <a:ext cx="0" cy="86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58930AE3-463C-3364-F042-6E89BA313363}"/>
                </a:ext>
              </a:extLst>
            </p:cNvPr>
            <p:cNvCxnSpPr>
              <a:cxnSpLocks/>
            </p:cNvCxnSpPr>
            <p:nvPr/>
          </p:nvCxnSpPr>
          <p:spPr>
            <a:xfrm>
              <a:off x="2530182" y="4208720"/>
              <a:ext cx="0" cy="104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3DB0FAC9-9A09-07D3-E6A2-D046D2081278}"/>
                </a:ext>
              </a:extLst>
            </p:cNvPr>
            <p:cNvSpPr/>
            <p:nvPr/>
          </p:nvSpPr>
          <p:spPr>
            <a:xfrm>
              <a:off x="4206258" y="2648422"/>
              <a:ext cx="744788" cy="3248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1F19A6F2-162E-048D-D804-4028B7EC81FE}"/>
              </a:ext>
            </a:extLst>
          </p:cNvPr>
          <p:cNvSpPr txBox="1"/>
          <p:nvPr/>
        </p:nvSpPr>
        <p:spPr>
          <a:xfrm>
            <a:off x="5064831" y="5361868"/>
            <a:ext cx="6373602" cy="553998"/>
          </a:xfrm>
          <a:prstGeom prst="rect">
            <a:avLst/>
          </a:prstGeom>
          <a:noFill/>
          <a:ln w="6350">
            <a:noFill/>
          </a:ln>
        </p:spPr>
        <p:txBody>
          <a:bodyPr wrap="square" lIns="72000" tIns="0" rIns="0" bIns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de-DE" baseline="-25000" dirty="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 akkumuliert nicht. Die Abschaffung der Wiederkäuer</a:t>
            </a:r>
            <a:b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hätte nur eine geringe Abkühlung zur Folge.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25697038-0A4B-307D-0D35-D362C7F31CC2}"/>
              </a:ext>
            </a:extLst>
          </p:cNvPr>
          <p:cNvSpPr/>
          <p:nvPr/>
        </p:nvSpPr>
        <p:spPr>
          <a:xfrm>
            <a:off x="5064831" y="1705173"/>
            <a:ext cx="6417134" cy="2773729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sz="2200" b="1" dirty="0">
                <a:solidFill>
                  <a:schemeClr val="accent3">
                    <a:lumMod val="50000"/>
                  </a:schemeClr>
                </a:solidFill>
              </a:rPr>
              <a:t>Maßnahmen zum Stopp der globalen Erwärmung:</a:t>
            </a: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CO</a:t>
            </a:r>
            <a:r>
              <a:rPr lang="de-DE" sz="22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-Emissionen maximal drosseln. </a:t>
            </a: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CO</a:t>
            </a:r>
            <a:r>
              <a:rPr lang="de-DE" sz="22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-Senken fördern: Grünland &gt; Wald &gt;&gt; Ackerland.</a:t>
            </a:r>
          </a:p>
          <a:p>
            <a:pPr marL="268288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Wiederkäuer auf das Maß der Kreislaufwirtschaft reduzieren und auf diesem Niveau die Produktion </a:t>
            </a:r>
            <a:r>
              <a:rPr lang="de-DE" sz="2200" u="sng" dirty="0">
                <a:solidFill>
                  <a:schemeClr val="accent3">
                    <a:lumMod val="50000"/>
                  </a:schemeClr>
                </a:solidFill>
              </a:rPr>
              <a:t>konstant</a:t>
            </a: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 halten.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D768126-F5E2-641F-74B8-34320C80A911}"/>
              </a:ext>
            </a:extLst>
          </p:cNvPr>
          <p:cNvCxnSpPr>
            <a:cxnSpLocks/>
          </p:cNvCxnSpPr>
          <p:nvPr/>
        </p:nvCxnSpPr>
        <p:spPr>
          <a:xfrm>
            <a:off x="4657008" y="5507570"/>
            <a:ext cx="432000" cy="1512"/>
          </a:xfrm>
          <a:prstGeom prst="straightConnector1">
            <a:avLst/>
          </a:prstGeom>
          <a:ln w="38100">
            <a:solidFill>
              <a:srgbClr val="0069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CF29344-C286-486A-C6DA-18E1E698E633}"/>
              </a:ext>
            </a:extLst>
          </p:cNvPr>
          <p:cNvSpPr txBox="1"/>
          <p:nvPr/>
        </p:nvSpPr>
        <p:spPr>
          <a:xfrm>
            <a:off x="5064831" y="4776919"/>
            <a:ext cx="6373602" cy="276999"/>
          </a:xfrm>
          <a:prstGeom prst="rect">
            <a:avLst/>
          </a:prstGeom>
          <a:noFill/>
          <a:ln w="6350">
            <a:noFill/>
          </a:ln>
        </p:spPr>
        <p:txBody>
          <a:bodyPr wrap="square" lIns="72000" tIns="0" rIns="0" bIns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de-DE" baseline="-25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de-DE" dirty="0">
                <a:ea typeface="Tahoma" panose="020B0604030504040204" pitchFamily="34" charset="0"/>
                <a:cs typeface="Tahoma" panose="020B0604030504040204" pitchFamily="34" charset="0"/>
              </a:rPr>
              <a:t> akkumuliert und verursacht den Hauptteil der Erwärmung.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90832B2-4439-9169-1505-EC317833DC71}"/>
              </a:ext>
            </a:extLst>
          </p:cNvPr>
          <p:cNvCxnSpPr>
            <a:cxnSpLocks/>
          </p:cNvCxnSpPr>
          <p:nvPr/>
        </p:nvCxnSpPr>
        <p:spPr>
          <a:xfrm>
            <a:off x="4657008" y="4932554"/>
            <a:ext cx="432000" cy="151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655043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0A3B4-989C-2C84-7B59-48784F66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sz="3200" b="0" i="1" dirty="0">
                <a:solidFill>
                  <a:schemeClr val="accent6">
                    <a:lumMod val="50000"/>
                  </a:schemeClr>
                </a:solidFill>
              </a:rPr>
              <a:t>Brauchen wir überhaupt noch Nutztiere?</a:t>
            </a:r>
            <a:endParaRPr lang="de-AT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AE31E5-281E-8406-CD19-925C654C5CC1}"/>
              </a:ext>
            </a:extLst>
          </p:cNvPr>
          <p:cNvSpPr txBox="1"/>
          <p:nvPr/>
        </p:nvSpPr>
        <p:spPr>
          <a:xfrm>
            <a:off x="1881361" y="2492899"/>
            <a:ext cx="890954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tabLst>
                <a:tab pos="1704975" algn="l"/>
              </a:tabLst>
            </a:pPr>
            <a:r>
              <a:rPr lang="de-DE" sz="3600" b="1" dirty="0"/>
              <a:t>Zu viel als auch zu wenig Nutztiere</a:t>
            </a:r>
            <a:br>
              <a:rPr lang="de-DE" sz="3600" b="1" dirty="0"/>
            </a:br>
            <a:r>
              <a:rPr lang="de-DE" sz="3600" b="1" dirty="0"/>
              <a:t>sind ein Schaden für Umwelt und Klima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E1DF77-E834-003C-3035-C68B07F3D1E8}"/>
              </a:ext>
            </a:extLst>
          </p:cNvPr>
          <p:cNvSpPr txBox="1"/>
          <p:nvPr/>
        </p:nvSpPr>
        <p:spPr>
          <a:xfrm>
            <a:off x="308886" y="2162040"/>
            <a:ext cx="149860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1500" b="1" dirty="0">
                <a:solidFill>
                  <a:schemeClr val="accent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2134569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de-DE" sz="4000">
                <a:solidFill>
                  <a:schemeClr val="tx1"/>
                </a:solidFill>
                <a:latin typeface="+mn-lt"/>
              </a:rPr>
              <a:t>Das Minimum der Umwelt- und Klimawirkung</a:t>
            </a:r>
            <a:br>
              <a:rPr lang="de-DE" sz="4000">
                <a:solidFill>
                  <a:schemeClr val="tx1"/>
                </a:solidFill>
                <a:latin typeface="+mn-lt"/>
              </a:rPr>
            </a:br>
            <a:r>
              <a:rPr lang="de-DE" sz="4000">
                <a:solidFill>
                  <a:schemeClr val="tx1"/>
                </a:solidFill>
                <a:latin typeface="+mn-lt"/>
              </a:rPr>
              <a:t>der Nahrungsproduktion </a:t>
            </a:r>
            <a:r>
              <a:rPr lang="de-DE"/>
              <a:t>benötigt Nutztiere</a:t>
            </a:r>
            <a:endParaRPr lang="de-DE" dirty="0">
              <a:latin typeface="+mn-lt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1258ECE-937B-57EE-A14C-44905F38C4DD}"/>
              </a:ext>
            </a:extLst>
          </p:cNvPr>
          <p:cNvGrpSpPr/>
          <p:nvPr/>
        </p:nvGrpSpPr>
        <p:grpSpPr>
          <a:xfrm>
            <a:off x="5939253" y="1663579"/>
            <a:ext cx="6084289" cy="2992469"/>
            <a:chOff x="5939253" y="1663579"/>
            <a:chExt cx="6084289" cy="2992469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561E775C-8248-8128-8A71-FD46AB78EA86}"/>
                </a:ext>
              </a:extLst>
            </p:cNvPr>
            <p:cNvSpPr/>
            <p:nvPr/>
          </p:nvSpPr>
          <p:spPr>
            <a:xfrm>
              <a:off x="6698087" y="1663579"/>
              <a:ext cx="2834698" cy="2681013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56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B015C50-C2FA-B6D0-ECDC-22FAF977FED1}"/>
                </a:ext>
              </a:extLst>
            </p:cNvPr>
            <p:cNvSpPr/>
            <p:nvPr/>
          </p:nvSpPr>
          <p:spPr>
            <a:xfrm>
              <a:off x="7201695" y="1694535"/>
              <a:ext cx="2142383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keine Nutztiere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2A1DBBD-704B-169E-53A7-240307C5ED5F}"/>
                </a:ext>
              </a:extLst>
            </p:cNvPr>
            <p:cNvSpPr/>
            <p:nvPr/>
          </p:nvSpPr>
          <p:spPr>
            <a:xfrm>
              <a:off x="9706604" y="1858522"/>
              <a:ext cx="2316938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r>
                <a:rPr lang="de-DE" b="1" dirty="0">
                  <a:solidFill>
                    <a:schemeClr val="accent5"/>
                  </a:solidFill>
                </a:rPr>
                <a:t>Hoch-intensive</a:t>
              </a:r>
              <a:br>
                <a:rPr lang="de-DE" b="1" dirty="0">
                  <a:solidFill>
                    <a:schemeClr val="accent5"/>
                  </a:solidFill>
                </a:rPr>
              </a:br>
              <a:r>
                <a:rPr lang="de-DE" b="1" dirty="0">
                  <a:solidFill>
                    <a:schemeClr val="accent5"/>
                  </a:solidFill>
                </a:rPr>
                <a:t>Tierproduktion</a:t>
              </a:r>
              <a:r>
                <a:rPr lang="de-DE" dirty="0">
                  <a:solidFill>
                    <a:schemeClr val="accent5"/>
                  </a:solidFill>
                </a:rPr>
                <a:t>,</a:t>
              </a:r>
              <a:br>
                <a:rPr lang="de-DE" dirty="0">
                  <a:solidFill>
                    <a:schemeClr val="accent5"/>
                  </a:solidFill>
                </a:rPr>
              </a:br>
              <a:r>
                <a:rPr lang="de-DE" dirty="0">
                  <a:solidFill>
                    <a:schemeClr val="accent5"/>
                  </a:solidFill>
                </a:rPr>
                <a:t>Nahrungskonkurrenz</a:t>
              </a:r>
              <a:br>
                <a:rPr lang="de-DE" dirty="0">
                  <a:solidFill>
                    <a:schemeClr val="accent5"/>
                  </a:solidFill>
                </a:rPr>
              </a:br>
              <a:r>
                <a:rPr lang="de-DE" dirty="0">
                  <a:solidFill>
                    <a:schemeClr val="accent5"/>
                  </a:solidFill>
                </a:rPr>
                <a:t>Landnutzungsänderung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3F56292-63E9-5367-A48D-7F0D356B347C}"/>
                </a:ext>
              </a:extLst>
            </p:cNvPr>
            <p:cNvSpPr/>
            <p:nvPr/>
          </p:nvSpPr>
          <p:spPr>
            <a:xfrm>
              <a:off x="9725020" y="3024422"/>
              <a:ext cx="1819468" cy="13849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r>
                <a:rPr lang="de-DE" b="1" dirty="0">
                  <a:solidFill>
                    <a:schemeClr val="accent3"/>
                  </a:solidFill>
                </a:rPr>
                <a:t>Teller &gt; Trog &gt; Tank</a:t>
              </a:r>
              <a:br>
                <a:rPr lang="de-DE" b="1" dirty="0">
                  <a:solidFill>
                    <a:schemeClr val="accent3"/>
                  </a:solidFill>
                </a:rPr>
              </a:br>
              <a:r>
                <a:rPr lang="de-DE" dirty="0">
                  <a:solidFill>
                    <a:schemeClr val="accent3"/>
                  </a:solidFill>
                </a:rPr>
                <a:t>Nutztiere erhalten</a:t>
              </a:r>
              <a:br>
                <a:rPr lang="de-DE" dirty="0">
                  <a:solidFill>
                    <a:schemeClr val="accent3"/>
                  </a:solidFill>
                </a:rPr>
              </a:br>
              <a:r>
                <a:rPr lang="de-DE" dirty="0">
                  <a:solidFill>
                    <a:schemeClr val="accent3"/>
                  </a:solidFill>
                </a:rPr>
                <a:t>ausschließlich nicht- essbare Biomasse</a:t>
              </a: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A4D01A31-CF83-4598-6FF7-B966EA213F35}"/>
                </a:ext>
              </a:extLst>
            </p:cNvPr>
            <p:cNvSpPr/>
            <p:nvPr/>
          </p:nvSpPr>
          <p:spPr>
            <a:xfrm>
              <a:off x="6849795" y="2225661"/>
              <a:ext cx="2426970" cy="1242579"/>
            </a:xfrm>
            <a:custGeom>
              <a:avLst/>
              <a:gdLst>
                <a:gd name="connsiteX0" fmla="*/ 0 w 2603715"/>
                <a:gd name="connsiteY0" fmla="*/ 506278 h 1062660"/>
                <a:gd name="connsiteX1" fmla="*/ 1250196 w 2603715"/>
                <a:gd name="connsiteY1" fmla="*/ 1048719 h 1062660"/>
                <a:gd name="connsiteX2" fmla="*/ 2603715 w 2603715"/>
                <a:gd name="connsiteY2" fmla="*/ 0 h 1062660"/>
                <a:gd name="connsiteX0" fmla="*/ 0 w 2603715"/>
                <a:gd name="connsiteY0" fmla="*/ 506278 h 1022938"/>
                <a:gd name="connsiteX1" fmla="*/ 1575661 w 2603715"/>
                <a:gd name="connsiteY1" fmla="*/ 1007390 h 1022938"/>
                <a:gd name="connsiteX2" fmla="*/ 2603715 w 2603715"/>
                <a:gd name="connsiteY2" fmla="*/ 0 h 1022938"/>
                <a:gd name="connsiteX0" fmla="*/ 0 w 2603715"/>
                <a:gd name="connsiteY0" fmla="*/ 506278 h 998304"/>
                <a:gd name="connsiteX1" fmla="*/ 1420678 w 2603715"/>
                <a:gd name="connsiteY1" fmla="*/ 981560 h 998304"/>
                <a:gd name="connsiteX2" fmla="*/ 2603715 w 2603715"/>
                <a:gd name="connsiteY2" fmla="*/ 0 h 998304"/>
                <a:gd name="connsiteX0" fmla="*/ 0 w 2608881"/>
                <a:gd name="connsiteY0" fmla="*/ 506278 h 998304"/>
                <a:gd name="connsiteX1" fmla="*/ 1420678 w 2608881"/>
                <a:gd name="connsiteY1" fmla="*/ 981560 h 998304"/>
                <a:gd name="connsiteX2" fmla="*/ 2608881 w 2608881"/>
                <a:gd name="connsiteY2" fmla="*/ 0 h 998304"/>
                <a:gd name="connsiteX0" fmla="*/ 0 w 2608881"/>
                <a:gd name="connsiteY0" fmla="*/ 506278 h 935232"/>
                <a:gd name="connsiteX1" fmla="*/ 1410345 w 2608881"/>
                <a:gd name="connsiteY1" fmla="*/ 914401 h 935232"/>
                <a:gd name="connsiteX2" fmla="*/ 2608881 w 2608881"/>
                <a:gd name="connsiteY2" fmla="*/ 0 h 935232"/>
                <a:gd name="connsiteX0" fmla="*/ 0 w 2608881"/>
                <a:gd name="connsiteY0" fmla="*/ 506278 h 1138971"/>
                <a:gd name="connsiteX1" fmla="*/ 1422871 w 2608881"/>
                <a:gd name="connsiteY1" fmla="*/ 1127344 h 1138971"/>
                <a:gd name="connsiteX2" fmla="*/ 2608881 w 2608881"/>
                <a:gd name="connsiteY2" fmla="*/ 0 h 1138971"/>
                <a:gd name="connsiteX0" fmla="*/ 0 w 2683957"/>
                <a:gd name="connsiteY0" fmla="*/ 478420 h 1138321"/>
                <a:gd name="connsiteX1" fmla="*/ 1497947 w 2683957"/>
                <a:gd name="connsiteY1" fmla="*/ 1127344 h 1138321"/>
                <a:gd name="connsiteX2" fmla="*/ 2683957 w 2683957"/>
                <a:gd name="connsiteY2" fmla="*/ 0 h 1138321"/>
                <a:gd name="connsiteX0" fmla="*/ 0 w 2759033"/>
                <a:gd name="connsiteY0" fmla="*/ 130202 h 1133776"/>
                <a:gd name="connsiteX1" fmla="*/ 1573023 w 2759033"/>
                <a:gd name="connsiteY1" fmla="*/ 1127344 h 1133776"/>
                <a:gd name="connsiteX2" fmla="*/ 2759033 w 2759033"/>
                <a:gd name="connsiteY2" fmla="*/ 0 h 1133776"/>
                <a:gd name="connsiteX0" fmla="*/ 0 w 2759033"/>
                <a:gd name="connsiteY0" fmla="*/ 130202 h 1135667"/>
                <a:gd name="connsiteX1" fmla="*/ 1573023 w 2759033"/>
                <a:gd name="connsiteY1" fmla="*/ 1127344 h 1135667"/>
                <a:gd name="connsiteX2" fmla="*/ 2759033 w 2759033"/>
                <a:gd name="connsiteY2" fmla="*/ 0 h 1135667"/>
                <a:gd name="connsiteX0" fmla="*/ 0 w 2759033"/>
                <a:gd name="connsiteY0" fmla="*/ 130202 h 1135667"/>
                <a:gd name="connsiteX1" fmla="*/ 1486397 w 2759033"/>
                <a:gd name="connsiteY1" fmla="*/ 1127344 h 1135667"/>
                <a:gd name="connsiteX2" fmla="*/ 2759033 w 2759033"/>
                <a:gd name="connsiteY2" fmla="*/ 0 h 11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9033" h="1135667">
                  <a:moveTo>
                    <a:pt x="0" y="130202"/>
                  </a:moveTo>
                  <a:cubicBezTo>
                    <a:pt x="529399" y="638615"/>
                    <a:pt x="1052445" y="1211724"/>
                    <a:pt x="1486397" y="1127344"/>
                  </a:cubicBezTo>
                  <a:cubicBezTo>
                    <a:pt x="1920350" y="1042964"/>
                    <a:pt x="2299250" y="482169"/>
                    <a:pt x="2759033" y="0"/>
                  </a:cubicBezTo>
                </a:path>
              </a:pathLst>
            </a:custGeom>
            <a:noFill/>
            <a:ln w="57150">
              <a:gradFill>
                <a:gsLst>
                  <a:gs pos="28000">
                    <a:schemeClr val="accent4">
                      <a:lumMod val="60000"/>
                      <a:lumOff val="40000"/>
                    </a:schemeClr>
                  </a:gs>
                  <a:gs pos="44000">
                    <a:schemeClr val="accent4">
                      <a:lumMod val="20000"/>
                      <a:lumOff val="80000"/>
                    </a:schemeClr>
                  </a:gs>
                  <a:gs pos="55000">
                    <a:schemeClr val="accent4">
                      <a:lumMod val="20000"/>
                      <a:lumOff val="80000"/>
                    </a:schemeClr>
                  </a:gs>
                  <a:gs pos="8600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9390CF1-B586-4D96-08F3-25389BE5ADCE}"/>
                </a:ext>
              </a:extLst>
            </p:cNvPr>
            <p:cNvSpPr/>
            <p:nvPr/>
          </p:nvSpPr>
          <p:spPr>
            <a:xfrm>
              <a:off x="6690529" y="1663580"/>
              <a:ext cx="2834698" cy="2681014"/>
            </a:xfrm>
            <a:custGeom>
              <a:avLst/>
              <a:gdLst>
                <a:gd name="connsiteX0" fmla="*/ 0 w 2590800"/>
                <a:gd name="connsiteY0" fmla="*/ 0 h 2453640"/>
                <a:gd name="connsiteX1" fmla="*/ 0 w 2590800"/>
                <a:gd name="connsiteY1" fmla="*/ 2453640 h 2453640"/>
                <a:gd name="connsiteX2" fmla="*/ 2590800 w 2590800"/>
                <a:gd name="connsiteY2" fmla="*/ 2453640 h 245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0800" h="2453640">
                  <a:moveTo>
                    <a:pt x="0" y="0"/>
                  </a:moveTo>
                  <a:lnTo>
                    <a:pt x="0" y="2453640"/>
                  </a:lnTo>
                  <a:lnTo>
                    <a:pt x="2590800" y="2453640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841F235-75E8-1C26-11A2-12881A9602E4}"/>
                </a:ext>
              </a:extLst>
            </p:cNvPr>
            <p:cNvSpPr txBox="1"/>
            <p:nvPr/>
          </p:nvSpPr>
          <p:spPr>
            <a:xfrm>
              <a:off x="6740479" y="4082567"/>
              <a:ext cx="479627" cy="2502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AT" sz="1600" dirty="0"/>
                <a:t>Null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EF2A507-CFA6-DC6C-47B5-96AC69C3D79D}"/>
                </a:ext>
              </a:extLst>
            </p:cNvPr>
            <p:cNvSpPr txBox="1"/>
            <p:nvPr/>
          </p:nvSpPr>
          <p:spPr>
            <a:xfrm>
              <a:off x="8706426" y="4082567"/>
              <a:ext cx="7847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AT" sz="1600" dirty="0"/>
                <a:t>hoch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0F8161E-A3BC-7647-E2D9-C894E1929368}"/>
                </a:ext>
              </a:extLst>
            </p:cNvPr>
            <p:cNvSpPr txBox="1"/>
            <p:nvPr/>
          </p:nvSpPr>
          <p:spPr>
            <a:xfrm>
              <a:off x="6707462" y="4409827"/>
              <a:ext cx="283469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AT" sz="1600" b="1" dirty="0"/>
                <a:t>Intensität der Tierhaltung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D1F5778-662F-C30D-A906-73E85962BF9A}"/>
                </a:ext>
              </a:extLst>
            </p:cNvPr>
            <p:cNvSpPr txBox="1"/>
            <p:nvPr/>
          </p:nvSpPr>
          <p:spPr>
            <a:xfrm rot="16200000">
              <a:off x="4955620" y="2807297"/>
              <a:ext cx="245971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AT" sz="1600" b="1" dirty="0"/>
                <a:t>Umwelt- und Klimawirkung</a:t>
              </a:r>
              <a:br>
                <a:rPr lang="de-AT" sz="1600" b="1" dirty="0"/>
              </a:br>
              <a:r>
                <a:rPr lang="de-AT" sz="1600" b="1" dirty="0"/>
                <a:t>je Einheit erzeugter Nahrung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9DFD78A-1799-E535-C7C6-D35BD4D71489}"/>
                </a:ext>
              </a:extLst>
            </p:cNvPr>
            <p:cNvSpPr/>
            <p:nvPr/>
          </p:nvSpPr>
          <p:spPr>
            <a:xfrm>
              <a:off x="9241961" y="2041004"/>
              <a:ext cx="201620" cy="20162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7B53F71-E969-D0C1-9741-7A255C58E16A}"/>
                </a:ext>
              </a:extLst>
            </p:cNvPr>
            <p:cNvSpPr/>
            <p:nvPr/>
          </p:nvSpPr>
          <p:spPr>
            <a:xfrm>
              <a:off x="8000718" y="3356678"/>
              <a:ext cx="201620" cy="201620"/>
            </a:xfrm>
            <a:prstGeom prst="ellipse">
              <a:avLst/>
            </a:prstGeom>
            <a:solidFill>
              <a:srgbClr val="CCFF99"/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74C7208-3D6F-AA49-F225-B2DA36CEB2A4}"/>
                </a:ext>
              </a:extLst>
            </p:cNvPr>
            <p:cNvSpPr/>
            <p:nvPr/>
          </p:nvSpPr>
          <p:spPr>
            <a:xfrm>
              <a:off x="6722297" y="2243691"/>
              <a:ext cx="201620" cy="20162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92528A2-0106-F6EA-4B70-3BCC9124B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3480" y="3468868"/>
              <a:ext cx="1116000" cy="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ADCA215E-9AA4-4BD3-97A2-67769E4115A4}"/>
                </a:ext>
              </a:extLst>
            </p:cNvPr>
            <p:cNvSpPr/>
            <p:nvPr/>
          </p:nvSpPr>
          <p:spPr>
            <a:xfrm>
              <a:off x="6815638" y="1834155"/>
              <a:ext cx="276631" cy="358240"/>
            </a:xfrm>
            <a:custGeom>
              <a:avLst/>
              <a:gdLst>
                <a:gd name="connsiteX0" fmla="*/ 0 w 262328"/>
                <a:gd name="connsiteY0" fmla="*/ 427220 h 427220"/>
                <a:gd name="connsiteX1" fmla="*/ 0 w 262328"/>
                <a:gd name="connsiteY1" fmla="*/ 0 h 427220"/>
                <a:gd name="connsiteX2" fmla="*/ 262328 w 262328"/>
                <a:gd name="connsiteY2" fmla="*/ 0 h 42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328" h="427220">
                  <a:moveTo>
                    <a:pt x="0" y="427220"/>
                  </a:moveTo>
                  <a:lnTo>
                    <a:pt x="0" y="0"/>
                  </a:lnTo>
                  <a:lnTo>
                    <a:pt x="262328" y="0"/>
                  </a:lnTo>
                </a:path>
              </a:pathLst>
            </a:custGeom>
            <a:ln w="254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0EC1A68-8D7C-8AE7-3A4A-B53598A0AC7E}"/>
              </a:ext>
            </a:extLst>
          </p:cNvPr>
          <p:cNvGrpSpPr/>
          <p:nvPr/>
        </p:nvGrpSpPr>
        <p:grpSpPr>
          <a:xfrm>
            <a:off x="6282538" y="4804999"/>
            <a:ext cx="3665796" cy="1643732"/>
            <a:chOff x="4587358" y="4793816"/>
            <a:chExt cx="7028339" cy="1643732"/>
          </a:xfrm>
        </p:grpSpPr>
        <p:sp>
          <p:nvSpPr>
            <p:cNvPr id="20" name="Pfeil: nach unten 19">
              <a:extLst>
                <a:ext uri="{FF2B5EF4-FFF2-40B4-BE49-F238E27FC236}">
                  <a16:creationId xmlns:a16="http://schemas.microsoft.com/office/drawing/2014/main" id="{F0653F87-488F-F6AD-C41A-4B873A2EFB9A}"/>
                </a:ext>
              </a:extLst>
            </p:cNvPr>
            <p:cNvSpPr/>
            <p:nvPr/>
          </p:nvSpPr>
          <p:spPr>
            <a:xfrm>
              <a:off x="7854458" y="4793816"/>
              <a:ext cx="521954" cy="492443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C227B029-A739-978A-6C73-04B5324E9EF1}"/>
                </a:ext>
              </a:extLst>
            </p:cNvPr>
            <p:cNvSpPr/>
            <p:nvPr/>
          </p:nvSpPr>
          <p:spPr>
            <a:xfrm>
              <a:off x="4587358" y="5329552"/>
              <a:ext cx="7028339" cy="110799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2400" b="1" i="1" dirty="0">
                  <a:solidFill>
                    <a:schemeClr val="accent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Teller &gt; Trog &gt; Tank</a:t>
              </a:r>
              <a:r>
                <a:rPr lang="de-DE" sz="2400" b="1" dirty="0">
                  <a:solidFill>
                    <a:schemeClr val="accent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de-DE" sz="2400" b="1" dirty="0">
                  <a:solidFill>
                    <a:schemeClr val="accent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de-DE" sz="2400" b="1" dirty="0">
                  <a:solidFill>
                    <a:schemeClr val="accent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Kreislaufwirtschaft der</a:t>
              </a:r>
              <a:br>
                <a:rPr lang="de-DE" sz="2400" b="1" dirty="0">
                  <a:solidFill>
                    <a:schemeClr val="accent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de-DE" sz="2400" b="1" dirty="0">
                  <a:solidFill>
                    <a:schemeClr val="accent2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nicht-essbaren Biomasse</a:t>
              </a:r>
            </a:p>
          </p:txBody>
        </p:sp>
      </p:grp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E66DABB-1456-1784-AEDA-9B11A2819650}"/>
              </a:ext>
            </a:extLst>
          </p:cNvPr>
          <p:cNvSpPr/>
          <p:nvPr/>
        </p:nvSpPr>
        <p:spPr>
          <a:xfrm>
            <a:off x="456654" y="4739664"/>
            <a:ext cx="5199961" cy="1513155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r>
              <a:rPr lang="de-DE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Ohne Nutztiere verbraucht die Ernährung von </a:t>
            </a:r>
            <a:r>
              <a:rPr lang="de-DE" sz="2200" u="sng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einem Menschen </a:t>
            </a:r>
            <a:r>
              <a:rPr lang="de-DE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mehr Land, Wasser, Energie, Dünger, Pflanzenschutz, …</a:t>
            </a:r>
          </a:p>
          <a:p>
            <a:r>
              <a:rPr lang="de-DE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höhere </a:t>
            </a:r>
            <a:r>
              <a:rPr lang="de-DE" sz="2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Emissionen.</a:t>
            </a:r>
            <a:endParaRPr lang="de-DE" sz="2200" dirty="0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08AB861-011F-2BF9-6927-2BEBF1B13650}"/>
              </a:ext>
            </a:extLst>
          </p:cNvPr>
          <p:cNvSpPr txBox="1"/>
          <p:nvPr/>
        </p:nvSpPr>
        <p:spPr>
          <a:xfrm>
            <a:off x="456654" y="1502828"/>
            <a:ext cx="5199961" cy="1521593"/>
          </a:xfrm>
          <a:prstGeom prst="rect">
            <a:avLst/>
          </a:prstGeom>
          <a:solidFill>
            <a:srgbClr val="DFF1D4"/>
          </a:solidFill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de-DE" sz="2200" dirty="0"/>
              <a:t>Die nicht-essbare Biomasse zerfällt und gibt dabei weitgehend dieselben Emissionen ab, egal ob durch Verrottung, Biogas, oder über Nutztiere.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(CH</a:t>
            </a:r>
            <a:r>
              <a:rPr lang="de-DE" sz="1600" baseline="-25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hat keine quantitative Bedeutung)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CBDD744-D15C-F2E2-FC20-4584B551B428}"/>
              </a:ext>
            </a:extLst>
          </p:cNvPr>
          <p:cNvSpPr txBox="1"/>
          <p:nvPr/>
        </p:nvSpPr>
        <p:spPr>
          <a:xfrm>
            <a:off x="456653" y="3158768"/>
            <a:ext cx="5199962" cy="1446550"/>
          </a:xfrm>
          <a:prstGeom prst="rect">
            <a:avLst/>
          </a:prstGeom>
          <a:solidFill>
            <a:schemeClr val="bg1">
              <a:lumMod val="95000"/>
              <a:alpha val="25882"/>
            </a:schemeClr>
          </a:solidFill>
          <a:ln w="12700"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>
            <a:defPPr>
              <a:defRPr lang="de-DE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de-DE" sz="2200" dirty="0"/>
              <a:t>Der Verzicht auf die Verfütterung an Nutztiere vernichtet die dabei erzeugten Lebensmittel, ohne die Umwelt und das Klima nennenswert zu entlasten.</a:t>
            </a:r>
          </a:p>
        </p:txBody>
      </p:sp>
    </p:spTree>
    <p:extLst>
      <p:ext uri="{BB962C8B-B14F-4D97-AF65-F5344CB8AC3E}">
        <p14:creationId xmlns:p14="http://schemas.microsoft.com/office/powerpoint/2010/main" val="4017304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de-DE" sz="4000">
                <a:solidFill>
                  <a:schemeClr val="tx1"/>
                </a:solidFill>
                <a:latin typeface="+mn-lt"/>
              </a:rPr>
              <a:t>Das Minimum der Umwelt- und Klimawirkung</a:t>
            </a:r>
            <a:br>
              <a:rPr lang="de-DE" sz="4000">
                <a:solidFill>
                  <a:schemeClr val="tx1"/>
                </a:solidFill>
                <a:latin typeface="+mn-lt"/>
              </a:rPr>
            </a:br>
            <a:r>
              <a:rPr lang="de-DE" sz="4000">
                <a:solidFill>
                  <a:schemeClr val="tx1"/>
                </a:solidFill>
                <a:latin typeface="+mn-lt"/>
              </a:rPr>
              <a:t>der Nahrungsproduktion </a:t>
            </a:r>
            <a:r>
              <a:rPr lang="de-DE"/>
              <a:t>benötigt Nutztiere</a:t>
            </a:r>
            <a:endParaRPr lang="de-DE" dirty="0">
              <a:latin typeface="+mn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571088-5CDB-CC3A-6C6B-78541EFFE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38"/>
          <a:stretch/>
        </p:blipFill>
        <p:spPr>
          <a:xfrm>
            <a:off x="318739" y="2181754"/>
            <a:ext cx="5357072" cy="234255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1CB796C-ED93-6F8F-3D1F-53A287FAB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391" y="1677030"/>
            <a:ext cx="4193080" cy="350394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D515D497-2A93-FFF3-5EB6-3EA04DFA3AB1}"/>
              </a:ext>
            </a:extLst>
          </p:cNvPr>
          <p:cNvSpPr txBox="1"/>
          <p:nvPr/>
        </p:nvSpPr>
        <p:spPr>
          <a:xfrm>
            <a:off x="500103" y="1763822"/>
            <a:ext cx="24172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1600" i="1" dirty="0">
                <a:ea typeface="Tahoma" panose="020B0604030504040204" pitchFamily="34" charset="0"/>
                <a:cs typeface="Tahoma" panose="020B0604030504040204" pitchFamily="34" charset="0"/>
              </a:rPr>
              <a:t>(Van </a:t>
            </a:r>
            <a:r>
              <a:rPr lang="en-AU" sz="1600" i="1" dirty="0" err="1">
                <a:ea typeface="Tahoma" panose="020B0604030504040204" pitchFamily="34" charset="0"/>
                <a:cs typeface="Tahoma" panose="020B0604030504040204" pitchFamily="34" charset="0"/>
              </a:rPr>
              <a:t>Zanten</a:t>
            </a:r>
            <a:r>
              <a:rPr lang="en-AU" sz="1600" i="1" dirty="0">
                <a:ea typeface="Tahoma" panose="020B0604030504040204" pitchFamily="34" charset="0"/>
                <a:cs typeface="Tahoma" panose="020B0604030504040204" pitchFamily="34" charset="0"/>
              </a:rPr>
              <a:t> et al. 2018)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3F27424-7FD6-79AC-1A19-2DA103F950C2}"/>
              </a:ext>
            </a:extLst>
          </p:cNvPr>
          <p:cNvSpPr/>
          <p:nvPr/>
        </p:nvSpPr>
        <p:spPr>
          <a:xfrm>
            <a:off x="6823876" y="1948819"/>
            <a:ext cx="308653" cy="296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9CCC115-AAF8-D33B-43E5-A05B8E2F5D92}"/>
              </a:ext>
            </a:extLst>
          </p:cNvPr>
          <p:cNvGrpSpPr/>
          <p:nvPr/>
        </p:nvGrpSpPr>
        <p:grpSpPr>
          <a:xfrm>
            <a:off x="5938561" y="2517334"/>
            <a:ext cx="5898289" cy="3584891"/>
            <a:chOff x="6141449" y="2350546"/>
            <a:chExt cx="5898289" cy="3584891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996A68F-AFEA-161D-AF53-59A8247E66EF}"/>
                </a:ext>
              </a:extLst>
            </p:cNvPr>
            <p:cNvGrpSpPr/>
            <p:nvPr/>
          </p:nvGrpSpPr>
          <p:grpSpPr>
            <a:xfrm>
              <a:off x="6141449" y="4929133"/>
              <a:ext cx="5898289" cy="1006304"/>
              <a:chOff x="5021158" y="4344473"/>
              <a:chExt cx="5898289" cy="1006304"/>
            </a:xfrm>
          </p:grpSpPr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A5B121C6-7412-AB82-1C3E-D1BA50861617}"/>
                  </a:ext>
                </a:extLst>
              </p:cNvPr>
              <p:cNvSpPr/>
              <p:nvPr/>
            </p:nvSpPr>
            <p:spPr>
              <a:xfrm>
                <a:off x="5021158" y="4981445"/>
                <a:ext cx="5898289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de-DE" sz="2400" b="1" i="1" dirty="0">
                    <a:ea typeface="Tahoma" panose="020B0604030504040204" pitchFamily="34" charset="0"/>
                    <a:cs typeface="Tahoma" panose="020B0604030504040204" pitchFamily="34" charset="0"/>
                  </a:rPr>
                  <a:t>Teller &gt; Trog &gt; Tank</a:t>
                </a:r>
                <a:endParaRPr lang="de-DE" sz="2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Pfeil: nach unten 30">
                <a:extLst>
                  <a:ext uri="{FF2B5EF4-FFF2-40B4-BE49-F238E27FC236}">
                    <a16:creationId xmlns:a16="http://schemas.microsoft.com/office/drawing/2014/main" id="{33FFD069-5FB1-BF05-8E6A-80497C4FA1CF}"/>
                  </a:ext>
                </a:extLst>
              </p:cNvPr>
              <p:cNvSpPr/>
              <p:nvPr/>
            </p:nvSpPr>
            <p:spPr>
              <a:xfrm>
                <a:off x="7787103" y="4344473"/>
                <a:ext cx="366055" cy="539261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26DC2E9B-AA4A-659A-46B1-9BE2ED6E6734}"/>
                </a:ext>
              </a:extLst>
            </p:cNvPr>
            <p:cNvSpPr/>
            <p:nvPr/>
          </p:nvSpPr>
          <p:spPr>
            <a:xfrm>
              <a:off x="7928386" y="2350546"/>
              <a:ext cx="2259106" cy="1006391"/>
            </a:xfrm>
            <a:custGeom>
              <a:avLst/>
              <a:gdLst>
                <a:gd name="connsiteX0" fmla="*/ 0 w 2259106"/>
                <a:gd name="connsiteY0" fmla="*/ 112955 h 984901"/>
                <a:gd name="connsiteX1" fmla="*/ 1086522 w 2259106"/>
                <a:gd name="connsiteY1" fmla="*/ 984325 h 984901"/>
                <a:gd name="connsiteX2" fmla="*/ 2259106 w 2259106"/>
                <a:gd name="connsiteY2" fmla="*/ 0 h 984901"/>
                <a:gd name="connsiteX0" fmla="*/ 0 w 2259106"/>
                <a:gd name="connsiteY0" fmla="*/ 112955 h 984901"/>
                <a:gd name="connsiteX1" fmla="*/ 1231751 w 2259106"/>
                <a:gd name="connsiteY1" fmla="*/ 984325 h 984901"/>
                <a:gd name="connsiteX2" fmla="*/ 2259106 w 2259106"/>
                <a:gd name="connsiteY2" fmla="*/ 0 h 984901"/>
                <a:gd name="connsiteX0" fmla="*/ 0 w 2259106"/>
                <a:gd name="connsiteY0" fmla="*/ 112955 h 1006391"/>
                <a:gd name="connsiteX1" fmla="*/ 1301676 w 2259106"/>
                <a:gd name="connsiteY1" fmla="*/ 1005840 h 1006391"/>
                <a:gd name="connsiteX2" fmla="*/ 2259106 w 2259106"/>
                <a:gd name="connsiteY2" fmla="*/ 0 h 100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9106" h="1006391">
                  <a:moveTo>
                    <a:pt x="0" y="112955"/>
                  </a:moveTo>
                  <a:cubicBezTo>
                    <a:pt x="355002" y="558053"/>
                    <a:pt x="925158" y="1024666"/>
                    <a:pt x="1301676" y="1005840"/>
                  </a:cubicBezTo>
                  <a:cubicBezTo>
                    <a:pt x="1678194" y="987014"/>
                    <a:pt x="1861073" y="482749"/>
                    <a:pt x="2259106" y="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49799409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0D12215F-1A51-6129-9AB2-15B878F541C2}"/>
              </a:ext>
            </a:extLst>
          </p:cNvPr>
          <p:cNvSpPr/>
          <p:nvPr/>
        </p:nvSpPr>
        <p:spPr>
          <a:xfrm>
            <a:off x="1371814" y="2309734"/>
            <a:ext cx="8022506" cy="3703792"/>
          </a:xfrm>
          <a:prstGeom prst="rect">
            <a:avLst/>
          </a:prstGeom>
          <a:gradFill flip="none" rotWithShape="1">
            <a:gsLst>
              <a:gs pos="74000">
                <a:schemeClr val="accent5">
                  <a:lumMod val="60000"/>
                  <a:lumOff val="40000"/>
                </a:schemeClr>
              </a:gs>
              <a:gs pos="55000">
                <a:schemeClr val="accent6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CB364F1-B7E1-20CF-540E-6588C9FA9095}"/>
              </a:ext>
            </a:extLst>
          </p:cNvPr>
          <p:cNvCxnSpPr>
            <a:cxnSpLocks/>
          </p:cNvCxnSpPr>
          <p:nvPr/>
        </p:nvCxnSpPr>
        <p:spPr>
          <a:xfrm flipV="1">
            <a:off x="1383102" y="2266046"/>
            <a:ext cx="0" cy="37080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0F06321-B98E-762B-EB76-3B8E1998A38F}"/>
              </a:ext>
            </a:extLst>
          </p:cNvPr>
          <p:cNvCxnSpPr>
            <a:cxnSpLocks/>
          </p:cNvCxnSpPr>
          <p:nvPr/>
        </p:nvCxnSpPr>
        <p:spPr>
          <a:xfrm>
            <a:off x="1371814" y="5991986"/>
            <a:ext cx="8316000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D22DB78D-4CAC-1A16-5098-F2E22F0FF074}"/>
              </a:ext>
            </a:extLst>
          </p:cNvPr>
          <p:cNvSpPr/>
          <p:nvPr/>
        </p:nvSpPr>
        <p:spPr>
          <a:xfrm>
            <a:off x="6705200" y="5829878"/>
            <a:ext cx="2744753" cy="66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400" dirty="0">
                <a:solidFill>
                  <a:schemeClr val="tx2">
                    <a:lumMod val="50000"/>
                  </a:schemeClr>
                </a:solidFill>
              </a:rPr>
              <a:t>Produktionsniveau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2CA0E58-430F-2083-E3CC-FEFBE43B83C1}"/>
              </a:ext>
            </a:extLst>
          </p:cNvPr>
          <p:cNvSpPr/>
          <p:nvPr/>
        </p:nvSpPr>
        <p:spPr>
          <a:xfrm rot="16200000">
            <a:off x="-722570" y="3932604"/>
            <a:ext cx="3582419" cy="57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2">
                    <a:lumMod val="50000"/>
                  </a:schemeClr>
                </a:solidFill>
              </a:rPr>
              <a:t>Umwelt- und Klimawirkung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15B6AD6-EB16-7BAA-4DC1-19C36E204AB1}"/>
              </a:ext>
            </a:extLst>
          </p:cNvPr>
          <p:cNvSpPr/>
          <p:nvPr/>
        </p:nvSpPr>
        <p:spPr>
          <a:xfrm>
            <a:off x="1494370" y="1812996"/>
            <a:ext cx="4013588" cy="1828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3600" b="1" dirty="0">
                <a:solidFill>
                  <a:schemeClr val="accent3"/>
                </a:solidFill>
              </a:rPr>
              <a:t>Kreislaufwirtschaft</a:t>
            </a:r>
            <a:r>
              <a:rPr lang="de-DE" sz="2400" dirty="0">
                <a:solidFill>
                  <a:schemeClr val="accent3"/>
                </a:solidFill>
              </a:rPr>
              <a:t/>
            </a:r>
            <a:br>
              <a:rPr lang="de-DE" sz="2400" dirty="0">
                <a:solidFill>
                  <a:schemeClr val="accent3"/>
                </a:solidFill>
              </a:rPr>
            </a:br>
            <a:r>
              <a:rPr lang="de-DE" sz="2400" dirty="0">
                <a:solidFill>
                  <a:schemeClr val="accent3"/>
                </a:solidFill>
              </a:rPr>
              <a:t>nur unvermeidlich anfallende,</a:t>
            </a:r>
            <a:br>
              <a:rPr lang="de-DE" sz="2400" dirty="0">
                <a:solidFill>
                  <a:schemeClr val="accent3"/>
                </a:solidFill>
              </a:rPr>
            </a:br>
            <a:r>
              <a:rPr lang="de-DE" sz="2400" dirty="0">
                <a:solidFill>
                  <a:schemeClr val="accent3"/>
                </a:solidFill>
              </a:rPr>
              <a:t>nicht essbare Biomasse</a:t>
            </a:r>
            <a:br>
              <a:rPr lang="de-DE" sz="2400" dirty="0">
                <a:solidFill>
                  <a:schemeClr val="accent3"/>
                </a:solidFill>
              </a:rPr>
            </a:br>
            <a:r>
              <a:rPr lang="de-DE" sz="2400" b="1" dirty="0">
                <a:solidFill>
                  <a:schemeClr val="accent3">
                    <a:lumMod val="50000"/>
                  </a:schemeClr>
                </a:solidFill>
              </a:rPr>
              <a:t>geringe Emissionen</a:t>
            </a:r>
            <a:br>
              <a:rPr lang="de-DE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2400" b="1" dirty="0">
                <a:solidFill>
                  <a:schemeClr val="accent3">
                    <a:lumMod val="50000"/>
                  </a:schemeClr>
                </a:solidFill>
              </a:rPr>
              <a:t>geringer Fußabdruck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FDC5464-B89D-12F9-B1ED-AEBAE2A333CC}"/>
              </a:ext>
            </a:extLst>
          </p:cNvPr>
          <p:cNvSpPr/>
          <p:nvPr/>
        </p:nvSpPr>
        <p:spPr>
          <a:xfrm>
            <a:off x="5702691" y="1812996"/>
            <a:ext cx="3664131" cy="1828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3600" b="1" dirty="0">
                <a:solidFill>
                  <a:schemeClr val="accent5"/>
                </a:solidFill>
              </a:rPr>
              <a:t>Zusatzproduktion </a:t>
            </a:r>
            <a:r>
              <a:rPr lang="de-DE" sz="2400" dirty="0">
                <a:solidFill>
                  <a:srgbClr val="002060"/>
                </a:solidFill>
              </a:rPr>
              <a:t>Nahrungskonkurrenz, Landnutzungsänderung</a:t>
            </a:r>
          </a:p>
          <a:p>
            <a:pPr algn="ctr">
              <a:lnSpc>
                <a:spcPct val="90000"/>
              </a:lnSpc>
            </a:pPr>
            <a:r>
              <a:rPr lang="de-DE" sz="2400" b="1" dirty="0">
                <a:solidFill>
                  <a:srgbClr val="002060"/>
                </a:solidFill>
              </a:rPr>
              <a:t>hohe Emissionen</a:t>
            </a:r>
            <a:br>
              <a:rPr lang="de-DE" sz="2400" b="1" dirty="0">
                <a:solidFill>
                  <a:srgbClr val="002060"/>
                </a:solidFill>
              </a:rPr>
            </a:br>
            <a:r>
              <a:rPr lang="de-DE" sz="2400" b="1" dirty="0">
                <a:solidFill>
                  <a:srgbClr val="002060"/>
                </a:solidFill>
              </a:rPr>
              <a:t>hoher Fußabdruck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0C5EE0CC-3F25-0915-BA11-23D55B92BBD7}"/>
              </a:ext>
            </a:extLst>
          </p:cNvPr>
          <p:cNvSpPr/>
          <p:nvPr/>
        </p:nvSpPr>
        <p:spPr>
          <a:xfrm>
            <a:off x="1512263" y="3321655"/>
            <a:ext cx="7857307" cy="2506133"/>
          </a:xfrm>
          <a:custGeom>
            <a:avLst/>
            <a:gdLst>
              <a:gd name="connsiteX0" fmla="*/ 0 w 4464756"/>
              <a:gd name="connsiteY0" fmla="*/ 2506133 h 2506133"/>
              <a:gd name="connsiteX1" fmla="*/ 2635956 w 4464756"/>
              <a:gd name="connsiteY1" fmla="*/ 2184400 h 2506133"/>
              <a:gd name="connsiteX2" fmla="*/ 4464756 w 4464756"/>
              <a:gd name="connsiteY2" fmla="*/ 0 h 2506133"/>
              <a:gd name="connsiteX0" fmla="*/ 0 w 4464756"/>
              <a:gd name="connsiteY0" fmla="*/ 2506133 h 2506133"/>
              <a:gd name="connsiteX1" fmla="*/ 2635956 w 4464756"/>
              <a:gd name="connsiteY1" fmla="*/ 2073366 h 2506133"/>
              <a:gd name="connsiteX2" fmla="*/ 4464756 w 4464756"/>
              <a:gd name="connsiteY2" fmla="*/ 0 h 2506133"/>
              <a:gd name="connsiteX0" fmla="*/ 0 w 4464756"/>
              <a:gd name="connsiteY0" fmla="*/ 2506133 h 2506133"/>
              <a:gd name="connsiteX1" fmla="*/ 2769565 w 4464756"/>
              <a:gd name="connsiteY1" fmla="*/ 2164806 h 2506133"/>
              <a:gd name="connsiteX2" fmla="*/ 4464756 w 4464756"/>
              <a:gd name="connsiteY2" fmla="*/ 0 h 250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4756" h="2506133">
                <a:moveTo>
                  <a:pt x="0" y="2506133"/>
                </a:moveTo>
                <a:lnTo>
                  <a:pt x="2769565" y="2164806"/>
                </a:lnTo>
                <a:cubicBezTo>
                  <a:pt x="3379165" y="1436673"/>
                  <a:pt x="3855156" y="728133"/>
                  <a:pt x="4464756" y="0"/>
                </a:cubicBezTo>
              </a:path>
            </a:pathLst>
          </a:custGeom>
          <a:noFill/>
          <a:ln w="57150">
            <a:solidFill>
              <a:srgbClr val="006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66981FB-6433-72C5-29A4-79D6090F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sz="4000" b="1"/>
              <a:t>Die Fußabdrücke tierischer Lebensmittel</a:t>
            </a:r>
            <a:br>
              <a:rPr lang="de-DE" sz="4000" b="1"/>
            </a:br>
            <a:r>
              <a:rPr lang="de-DE" sz="4000" b="1"/>
              <a:t>sind hoch variabel</a:t>
            </a:r>
            <a:endParaRPr lang="de-AT" dirty="0"/>
          </a:p>
        </p:txBody>
      </p:sp>
      <p:pic>
        <p:nvPicPr>
          <p:cNvPr id="16" name="Grafik 1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DA2472B-014D-A5B3-7E84-60B49A71A5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439" y="3805387"/>
            <a:ext cx="1561795" cy="2091998"/>
          </a:xfrm>
          <a:prstGeom prst="rect">
            <a:avLst/>
          </a:prstGeom>
        </p:spPr>
      </p:pic>
      <p:pic>
        <p:nvPicPr>
          <p:cNvPr id="17" name="Grafik 1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65E651C-C003-80E5-75FC-7DA42F9B38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073" y="4714927"/>
            <a:ext cx="516662" cy="692061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104325E-21CC-1E39-E324-0DFC4079CF45}"/>
              </a:ext>
            </a:extLst>
          </p:cNvPr>
          <p:cNvSpPr/>
          <p:nvPr/>
        </p:nvSpPr>
        <p:spPr>
          <a:xfrm>
            <a:off x="9667875" y="2309733"/>
            <a:ext cx="2282046" cy="2622641"/>
          </a:xfrm>
          <a:prstGeom prst="roundRect">
            <a:avLst>
              <a:gd name="adj" fmla="val 4785"/>
            </a:avLst>
          </a:prstGeom>
          <a:solidFill>
            <a:schemeClr val="bg1">
              <a:lumMod val="95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i="1" dirty="0">
                <a:solidFill>
                  <a:srgbClr val="0070C0"/>
                </a:solidFill>
              </a:rPr>
              <a:t>Kraftfutter</a:t>
            </a:r>
            <a:br>
              <a:rPr lang="de-DE" sz="2400" i="1" dirty="0">
                <a:solidFill>
                  <a:srgbClr val="0070C0"/>
                </a:solidFill>
              </a:rPr>
            </a:br>
            <a:r>
              <a:rPr lang="de-DE" sz="2400" i="1" dirty="0">
                <a:solidFill>
                  <a:srgbClr val="0070C0"/>
                </a:solidFill>
              </a:rPr>
              <a:t>ist kein Problem, solange es aus</a:t>
            </a:r>
            <a:br>
              <a:rPr lang="de-DE" sz="2400" i="1" dirty="0">
                <a:solidFill>
                  <a:srgbClr val="0070C0"/>
                </a:solidFill>
              </a:rPr>
            </a:br>
            <a:r>
              <a:rPr lang="de-DE" sz="2400" i="1" dirty="0">
                <a:solidFill>
                  <a:srgbClr val="0070C0"/>
                </a:solidFill>
              </a:rPr>
              <a:t>nicht-essbarer Biomasse</a:t>
            </a:r>
            <a:br>
              <a:rPr lang="de-DE" sz="2400" i="1" dirty="0">
                <a:solidFill>
                  <a:srgbClr val="0070C0"/>
                </a:solidFill>
              </a:rPr>
            </a:br>
            <a:r>
              <a:rPr lang="de-DE" sz="2400" i="1" dirty="0">
                <a:solidFill>
                  <a:srgbClr val="0070C0"/>
                </a:solidFill>
              </a:rPr>
              <a:t> besteht!</a:t>
            </a:r>
          </a:p>
        </p:txBody>
      </p:sp>
    </p:spTree>
    <p:extLst>
      <p:ext uri="{BB962C8B-B14F-4D97-AF65-F5344CB8AC3E}">
        <p14:creationId xmlns:p14="http://schemas.microsoft.com/office/powerpoint/2010/main" val="1697276137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17A93FC-B8F5-63A9-3EF1-5C89E27F4496}"/>
              </a:ext>
            </a:extLst>
          </p:cNvPr>
          <p:cNvSpPr txBox="1"/>
          <p:nvPr/>
        </p:nvSpPr>
        <p:spPr>
          <a:xfrm>
            <a:off x="1875155" y="2499683"/>
            <a:ext cx="876932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tabLst>
                <a:tab pos="4306888" algn="l"/>
              </a:tabLst>
            </a:pPr>
            <a:r>
              <a:rPr lang="de-DE" sz="3600" b="1" dirty="0"/>
              <a:t>Künftiger Wohlstand beruht nicht mehr auf bloßem Wachstum sondern auf Effizienz und Produktivität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2206F2-14AA-5FBB-CE73-E127A8C782FE}"/>
              </a:ext>
            </a:extLst>
          </p:cNvPr>
          <p:cNvSpPr txBox="1"/>
          <p:nvPr/>
        </p:nvSpPr>
        <p:spPr>
          <a:xfrm>
            <a:off x="308279" y="2445822"/>
            <a:ext cx="149860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5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3B67A91-1904-507B-5B4A-00B97851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sz="3200" b="0" i="1" dirty="0">
                <a:solidFill>
                  <a:schemeClr val="accent6">
                    <a:lumMod val="50000"/>
                  </a:schemeClr>
                </a:solidFill>
              </a:rPr>
              <a:t>Brauchen wir überhaupt noch Nutztiere?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526027890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ECACAE8-8369-CC6F-FD47-5D970434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Teller &gt; Trog &gt; Tank</a:t>
            </a:r>
            <a:r>
              <a:rPr lang="de-DE" dirty="0"/>
              <a:t> entlastet die Umwelt,</a:t>
            </a:r>
            <a:br>
              <a:rPr lang="de-DE" dirty="0"/>
            </a:br>
            <a:r>
              <a:rPr lang="de-DE" dirty="0"/>
              <a:t>limitiert aber die Produktivität</a:t>
            </a:r>
            <a:endParaRPr lang="de-AT" i="1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BBF344-59C5-863C-7DD2-C6B80BA2DC4E}"/>
              </a:ext>
            </a:extLst>
          </p:cNvPr>
          <p:cNvGrpSpPr/>
          <p:nvPr/>
        </p:nvGrpSpPr>
        <p:grpSpPr>
          <a:xfrm>
            <a:off x="2190810" y="4792625"/>
            <a:ext cx="713923" cy="1169740"/>
            <a:chOff x="4341737" y="3731281"/>
            <a:chExt cx="713923" cy="116974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163EF9C6-D00E-E1F7-1F8A-0DD8375CB6E2}"/>
                </a:ext>
              </a:extLst>
            </p:cNvPr>
            <p:cNvSpPr/>
            <p:nvPr/>
          </p:nvSpPr>
          <p:spPr>
            <a:xfrm>
              <a:off x="4401790" y="3900897"/>
              <a:ext cx="573087" cy="989013"/>
            </a:xfrm>
            <a:custGeom>
              <a:avLst/>
              <a:gdLst>
                <a:gd name="connsiteX0" fmla="*/ 0 w 573087"/>
                <a:gd name="connsiteY0" fmla="*/ 922338 h 989013"/>
                <a:gd name="connsiteX1" fmla="*/ 150812 w 573087"/>
                <a:gd name="connsiteY1" fmla="*/ 971550 h 989013"/>
                <a:gd name="connsiteX2" fmla="*/ 304800 w 573087"/>
                <a:gd name="connsiteY2" fmla="*/ 989013 h 989013"/>
                <a:gd name="connsiteX3" fmla="*/ 412750 w 573087"/>
                <a:gd name="connsiteY3" fmla="*/ 979488 h 989013"/>
                <a:gd name="connsiteX4" fmla="*/ 508000 w 573087"/>
                <a:gd name="connsiteY4" fmla="*/ 952500 h 989013"/>
                <a:gd name="connsiteX5" fmla="*/ 571500 w 573087"/>
                <a:gd name="connsiteY5" fmla="*/ 919163 h 989013"/>
                <a:gd name="connsiteX6" fmla="*/ 573087 w 573087"/>
                <a:gd name="connsiteY6" fmla="*/ 388938 h 989013"/>
                <a:gd name="connsiteX7" fmla="*/ 481012 w 573087"/>
                <a:gd name="connsiteY7" fmla="*/ 239713 h 989013"/>
                <a:gd name="connsiteX8" fmla="*/ 476250 w 573087"/>
                <a:gd name="connsiteY8" fmla="*/ 130175 h 989013"/>
                <a:gd name="connsiteX9" fmla="*/ 509587 w 573087"/>
                <a:gd name="connsiteY9" fmla="*/ 104775 h 989013"/>
                <a:gd name="connsiteX10" fmla="*/ 522287 w 573087"/>
                <a:gd name="connsiteY10" fmla="*/ 76200 h 989013"/>
                <a:gd name="connsiteX11" fmla="*/ 473075 w 573087"/>
                <a:gd name="connsiteY11" fmla="*/ 22225 h 989013"/>
                <a:gd name="connsiteX12" fmla="*/ 346075 w 573087"/>
                <a:gd name="connsiteY12" fmla="*/ 4763 h 989013"/>
                <a:gd name="connsiteX13" fmla="*/ 252412 w 573087"/>
                <a:gd name="connsiteY13" fmla="*/ 0 h 989013"/>
                <a:gd name="connsiteX14" fmla="*/ 165100 w 573087"/>
                <a:gd name="connsiteY14" fmla="*/ 15875 h 989013"/>
                <a:gd name="connsiteX15" fmla="*/ 98425 w 573087"/>
                <a:gd name="connsiteY15" fmla="*/ 34925 h 989013"/>
                <a:gd name="connsiteX16" fmla="*/ 60325 w 573087"/>
                <a:gd name="connsiteY16" fmla="*/ 68263 h 989013"/>
                <a:gd name="connsiteX17" fmla="*/ 53975 w 573087"/>
                <a:gd name="connsiteY17" fmla="*/ 96838 h 989013"/>
                <a:gd name="connsiteX18" fmla="*/ 85725 w 573087"/>
                <a:gd name="connsiteY18" fmla="*/ 130175 h 989013"/>
                <a:gd name="connsiteX19" fmla="*/ 98425 w 573087"/>
                <a:gd name="connsiteY19" fmla="*/ 134938 h 989013"/>
                <a:gd name="connsiteX20" fmla="*/ 98425 w 573087"/>
                <a:gd name="connsiteY20" fmla="*/ 246063 h 989013"/>
                <a:gd name="connsiteX21" fmla="*/ 4762 w 573087"/>
                <a:gd name="connsiteY21" fmla="*/ 382588 h 989013"/>
                <a:gd name="connsiteX22" fmla="*/ 0 w 573087"/>
                <a:gd name="connsiteY22" fmla="*/ 922338 h 98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3087" h="989013">
                  <a:moveTo>
                    <a:pt x="0" y="922338"/>
                  </a:moveTo>
                  <a:lnTo>
                    <a:pt x="150812" y="971550"/>
                  </a:lnTo>
                  <a:lnTo>
                    <a:pt x="304800" y="989013"/>
                  </a:lnTo>
                  <a:lnTo>
                    <a:pt x="412750" y="979488"/>
                  </a:lnTo>
                  <a:lnTo>
                    <a:pt x="508000" y="952500"/>
                  </a:lnTo>
                  <a:lnTo>
                    <a:pt x="571500" y="919163"/>
                  </a:lnTo>
                  <a:lnTo>
                    <a:pt x="573087" y="388938"/>
                  </a:lnTo>
                  <a:lnTo>
                    <a:pt x="481012" y="239713"/>
                  </a:lnTo>
                  <a:lnTo>
                    <a:pt x="476250" y="130175"/>
                  </a:lnTo>
                  <a:lnTo>
                    <a:pt x="509587" y="104775"/>
                  </a:lnTo>
                  <a:lnTo>
                    <a:pt x="522287" y="76200"/>
                  </a:lnTo>
                  <a:lnTo>
                    <a:pt x="473075" y="22225"/>
                  </a:lnTo>
                  <a:lnTo>
                    <a:pt x="346075" y="4763"/>
                  </a:lnTo>
                  <a:lnTo>
                    <a:pt x="252412" y="0"/>
                  </a:lnTo>
                  <a:lnTo>
                    <a:pt x="165100" y="15875"/>
                  </a:lnTo>
                  <a:lnTo>
                    <a:pt x="98425" y="34925"/>
                  </a:lnTo>
                  <a:lnTo>
                    <a:pt x="60325" y="68263"/>
                  </a:lnTo>
                  <a:lnTo>
                    <a:pt x="53975" y="96838"/>
                  </a:lnTo>
                  <a:lnTo>
                    <a:pt x="85725" y="130175"/>
                  </a:lnTo>
                  <a:lnTo>
                    <a:pt x="98425" y="134938"/>
                  </a:lnTo>
                  <a:lnTo>
                    <a:pt x="98425" y="246063"/>
                  </a:lnTo>
                  <a:lnTo>
                    <a:pt x="4762" y="382588"/>
                  </a:lnTo>
                  <a:cubicBezTo>
                    <a:pt x="3175" y="562505"/>
                    <a:pt x="1587" y="742421"/>
                    <a:pt x="0" y="922338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chemeClr val="accent1"/>
                </a:gs>
                <a:gs pos="67000">
                  <a:schemeClr val="accent5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10" name="Grafik 9" descr="Ein Bild, das Entwurf, Zeichnung, Screenshot, Grafiken enthält.&#10;&#10;Automatisch generierte Beschreibung">
              <a:extLst>
                <a:ext uri="{FF2B5EF4-FFF2-40B4-BE49-F238E27FC236}">
                  <a16:creationId xmlns:a16="http://schemas.microsoft.com/office/drawing/2014/main" id="{1F43B7D7-D19C-59D1-6EF4-9C5270209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1737" y="3731281"/>
              <a:ext cx="713923" cy="1169740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F8FDAF2-F394-8D4E-C7DD-2510EE6C28A9}"/>
              </a:ext>
            </a:extLst>
          </p:cNvPr>
          <p:cNvGrpSpPr>
            <a:grpSpLocks noChangeAspect="1"/>
          </p:cNvGrpSpPr>
          <p:nvPr/>
        </p:nvGrpSpPr>
        <p:grpSpPr>
          <a:xfrm>
            <a:off x="88994" y="862136"/>
            <a:ext cx="4515359" cy="4515359"/>
            <a:chOff x="637649" y="2205737"/>
            <a:chExt cx="2698218" cy="2698218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D0C206A-0EC3-587E-DC5C-BD42D2B84524}"/>
                </a:ext>
              </a:extLst>
            </p:cNvPr>
            <p:cNvSpPr/>
            <p:nvPr/>
          </p:nvSpPr>
          <p:spPr>
            <a:xfrm>
              <a:off x="911225" y="2924175"/>
              <a:ext cx="2317750" cy="1485900"/>
            </a:xfrm>
            <a:custGeom>
              <a:avLst/>
              <a:gdLst>
                <a:gd name="connsiteX0" fmla="*/ 63500 w 2317750"/>
                <a:gd name="connsiteY0" fmla="*/ 1485900 h 1485900"/>
                <a:gd name="connsiteX1" fmla="*/ 241300 w 2317750"/>
                <a:gd name="connsiteY1" fmla="*/ 1466850 h 1485900"/>
                <a:gd name="connsiteX2" fmla="*/ 241300 w 2317750"/>
                <a:gd name="connsiteY2" fmla="*/ 1422400 h 1485900"/>
                <a:gd name="connsiteX3" fmla="*/ 168275 w 2317750"/>
                <a:gd name="connsiteY3" fmla="*/ 1330325 h 1485900"/>
                <a:gd name="connsiteX4" fmla="*/ 171450 w 2317750"/>
                <a:gd name="connsiteY4" fmla="*/ 1082675 h 1485900"/>
                <a:gd name="connsiteX5" fmla="*/ 384175 w 2317750"/>
                <a:gd name="connsiteY5" fmla="*/ 1085850 h 1485900"/>
                <a:gd name="connsiteX6" fmla="*/ 469900 w 2317750"/>
                <a:gd name="connsiteY6" fmla="*/ 1095375 h 1485900"/>
                <a:gd name="connsiteX7" fmla="*/ 546100 w 2317750"/>
                <a:gd name="connsiteY7" fmla="*/ 1047750 h 1485900"/>
                <a:gd name="connsiteX8" fmla="*/ 574675 w 2317750"/>
                <a:gd name="connsiteY8" fmla="*/ 968375 h 1485900"/>
                <a:gd name="connsiteX9" fmla="*/ 1200150 w 2317750"/>
                <a:gd name="connsiteY9" fmla="*/ 962025 h 1485900"/>
                <a:gd name="connsiteX10" fmla="*/ 1222375 w 2317750"/>
                <a:gd name="connsiteY10" fmla="*/ 1076325 h 1485900"/>
                <a:gd name="connsiteX11" fmla="*/ 1209675 w 2317750"/>
                <a:gd name="connsiteY11" fmla="*/ 1397000 h 1485900"/>
                <a:gd name="connsiteX12" fmla="*/ 1257300 w 2317750"/>
                <a:gd name="connsiteY12" fmla="*/ 1473200 h 1485900"/>
                <a:gd name="connsiteX13" fmla="*/ 1431925 w 2317750"/>
                <a:gd name="connsiteY13" fmla="*/ 1470025 h 1485900"/>
                <a:gd name="connsiteX14" fmla="*/ 1438275 w 2317750"/>
                <a:gd name="connsiteY14" fmla="*/ 1412875 h 1485900"/>
                <a:gd name="connsiteX15" fmla="*/ 1393825 w 2317750"/>
                <a:gd name="connsiteY15" fmla="*/ 1343025 h 1485900"/>
                <a:gd name="connsiteX16" fmla="*/ 1384300 w 2317750"/>
                <a:gd name="connsiteY16" fmla="*/ 955675 h 1485900"/>
                <a:gd name="connsiteX17" fmla="*/ 1543050 w 2317750"/>
                <a:gd name="connsiteY17" fmla="*/ 955675 h 1485900"/>
                <a:gd name="connsiteX18" fmla="*/ 1628775 w 2317750"/>
                <a:gd name="connsiteY18" fmla="*/ 949325 h 1485900"/>
                <a:gd name="connsiteX19" fmla="*/ 1730375 w 2317750"/>
                <a:gd name="connsiteY19" fmla="*/ 866775 h 1485900"/>
                <a:gd name="connsiteX20" fmla="*/ 1765300 w 2317750"/>
                <a:gd name="connsiteY20" fmla="*/ 727075 h 1485900"/>
                <a:gd name="connsiteX21" fmla="*/ 1778000 w 2317750"/>
                <a:gd name="connsiteY21" fmla="*/ 619125 h 1485900"/>
                <a:gd name="connsiteX22" fmla="*/ 1860550 w 2317750"/>
                <a:gd name="connsiteY22" fmla="*/ 511175 h 1485900"/>
                <a:gd name="connsiteX23" fmla="*/ 1965325 w 2317750"/>
                <a:gd name="connsiteY23" fmla="*/ 492125 h 1485900"/>
                <a:gd name="connsiteX24" fmla="*/ 2155825 w 2317750"/>
                <a:gd name="connsiteY24" fmla="*/ 555625 h 1485900"/>
                <a:gd name="connsiteX25" fmla="*/ 2200275 w 2317750"/>
                <a:gd name="connsiteY25" fmla="*/ 555625 h 1485900"/>
                <a:gd name="connsiteX26" fmla="*/ 2292350 w 2317750"/>
                <a:gd name="connsiteY26" fmla="*/ 460375 h 1485900"/>
                <a:gd name="connsiteX27" fmla="*/ 2317750 w 2317750"/>
                <a:gd name="connsiteY27" fmla="*/ 387350 h 1485900"/>
                <a:gd name="connsiteX28" fmla="*/ 2136775 w 2317750"/>
                <a:gd name="connsiteY28" fmla="*/ 180975 h 1485900"/>
                <a:gd name="connsiteX29" fmla="*/ 1974850 w 2317750"/>
                <a:gd name="connsiteY29" fmla="*/ 25400 h 1485900"/>
                <a:gd name="connsiteX30" fmla="*/ 1320800 w 2317750"/>
                <a:gd name="connsiteY30" fmla="*/ 0 h 1485900"/>
                <a:gd name="connsiteX31" fmla="*/ 95250 w 2317750"/>
                <a:gd name="connsiteY31" fmla="*/ 15875 h 1485900"/>
                <a:gd name="connsiteX32" fmla="*/ 3175 w 2317750"/>
                <a:gd name="connsiteY32" fmla="*/ 47625 h 1485900"/>
                <a:gd name="connsiteX33" fmla="*/ 15875 w 2317750"/>
                <a:gd name="connsiteY33" fmla="*/ 146050 h 1485900"/>
                <a:gd name="connsiteX34" fmla="*/ 0 w 2317750"/>
                <a:gd name="connsiteY34" fmla="*/ 1403350 h 1485900"/>
                <a:gd name="connsiteX35" fmla="*/ 63500 w 2317750"/>
                <a:gd name="connsiteY35" fmla="*/ 148590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17750" h="1485900">
                  <a:moveTo>
                    <a:pt x="63500" y="1485900"/>
                  </a:moveTo>
                  <a:lnTo>
                    <a:pt x="241300" y="1466850"/>
                  </a:lnTo>
                  <a:lnTo>
                    <a:pt x="241300" y="1422400"/>
                  </a:lnTo>
                  <a:lnTo>
                    <a:pt x="168275" y="1330325"/>
                  </a:lnTo>
                  <a:cubicBezTo>
                    <a:pt x="169333" y="1247775"/>
                    <a:pt x="170392" y="1165225"/>
                    <a:pt x="171450" y="1082675"/>
                  </a:cubicBezTo>
                  <a:lnTo>
                    <a:pt x="384175" y="1085850"/>
                  </a:lnTo>
                  <a:lnTo>
                    <a:pt x="469900" y="1095375"/>
                  </a:lnTo>
                  <a:lnTo>
                    <a:pt x="546100" y="1047750"/>
                  </a:lnTo>
                  <a:lnTo>
                    <a:pt x="574675" y="968375"/>
                  </a:lnTo>
                  <a:lnTo>
                    <a:pt x="1200150" y="962025"/>
                  </a:lnTo>
                  <a:lnTo>
                    <a:pt x="1222375" y="1076325"/>
                  </a:lnTo>
                  <a:lnTo>
                    <a:pt x="1209675" y="1397000"/>
                  </a:lnTo>
                  <a:lnTo>
                    <a:pt x="1257300" y="1473200"/>
                  </a:lnTo>
                  <a:lnTo>
                    <a:pt x="1431925" y="1470025"/>
                  </a:lnTo>
                  <a:lnTo>
                    <a:pt x="1438275" y="1412875"/>
                  </a:lnTo>
                  <a:lnTo>
                    <a:pt x="1393825" y="1343025"/>
                  </a:lnTo>
                  <a:lnTo>
                    <a:pt x="1384300" y="955675"/>
                  </a:lnTo>
                  <a:lnTo>
                    <a:pt x="1543050" y="955675"/>
                  </a:lnTo>
                  <a:lnTo>
                    <a:pt x="1628775" y="949325"/>
                  </a:lnTo>
                  <a:lnTo>
                    <a:pt x="1730375" y="866775"/>
                  </a:lnTo>
                  <a:lnTo>
                    <a:pt x="1765300" y="727075"/>
                  </a:lnTo>
                  <a:lnTo>
                    <a:pt x="1778000" y="619125"/>
                  </a:lnTo>
                  <a:lnTo>
                    <a:pt x="1860550" y="511175"/>
                  </a:lnTo>
                  <a:lnTo>
                    <a:pt x="1965325" y="492125"/>
                  </a:lnTo>
                  <a:lnTo>
                    <a:pt x="2155825" y="555625"/>
                  </a:lnTo>
                  <a:lnTo>
                    <a:pt x="2200275" y="555625"/>
                  </a:lnTo>
                  <a:lnTo>
                    <a:pt x="2292350" y="460375"/>
                  </a:lnTo>
                  <a:lnTo>
                    <a:pt x="2317750" y="387350"/>
                  </a:lnTo>
                  <a:lnTo>
                    <a:pt x="2136775" y="180975"/>
                  </a:lnTo>
                  <a:lnTo>
                    <a:pt x="1974850" y="25400"/>
                  </a:lnTo>
                  <a:lnTo>
                    <a:pt x="1320800" y="0"/>
                  </a:lnTo>
                  <a:lnTo>
                    <a:pt x="95250" y="15875"/>
                  </a:lnTo>
                  <a:lnTo>
                    <a:pt x="3175" y="47625"/>
                  </a:lnTo>
                  <a:lnTo>
                    <a:pt x="15875" y="146050"/>
                  </a:lnTo>
                  <a:lnTo>
                    <a:pt x="0" y="1403350"/>
                  </a:lnTo>
                  <a:lnTo>
                    <a:pt x="63500" y="1485900"/>
                  </a:lnTo>
                  <a:close/>
                </a:path>
              </a:pathLst>
            </a:custGeom>
            <a:gradFill flip="none" rotWithShape="1">
              <a:gsLst>
                <a:gs pos="73000">
                  <a:schemeClr val="accent1"/>
                </a:gs>
                <a:gs pos="78000">
                  <a:schemeClr val="accent5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 dirty="0"/>
            </a:p>
          </p:txBody>
        </p:sp>
        <p:pic>
          <p:nvPicPr>
            <p:cNvPr id="14" name="Grafik 13" descr="Kuh Silhouette">
              <a:extLst>
                <a:ext uri="{FF2B5EF4-FFF2-40B4-BE49-F238E27FC236}">
                  <a16:creationId xmlns:a16="http://schemas.microsoft.com/office/drawing/2014/main" id="{CD1ED107-C593-E30E-6B46-0D6BC66B5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37649" y="2205737"/>
              <a:ext cx="2698218" cy="2698218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B7B7E34-A691-77AA-EE41-2E57DD0FCBDE}"/>
              </a:ext>
            </a:extLst>
          </p:cNvPr>
          <p:cNvGrpSpPr/>
          <p:nvPr/>
        </p:nvGrpSpPr>
        <p:grpSpPr>
          <a:xfrm>
            <a:off x="1506937" y="4281907"/>
            <a:ext cx="713923" cy="1169740"/>
            <a:chOff x="3652398" y="4213212"/>
            <a:chExt cx="713923" cy="1169740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4B571E0-0B13-6C83-4714-3B2392FFCD0F}"/>
                </a:ext>
              </a:extLst>
            </p:cNvPr>
            <p:cNvSpPr/>
            <p:nvPr/>
          </p:nvSpPr>
          <p:spPr>
            <a:xfrm>
              <a:off x="3712451" y="4382828"/>
              <a:ext cx="573087" cy="989013"/>
            </a:xfrm>
            <a:custGeom>
              <a:avLst/>
              <a:gdLst>
                <a:gd name="connsiteX0" fmla="*/ 0 w 573087"/>
                <a:gd name="connsiteY0" fmla="*/ 922338 h 989013"/>
                <a:gd name="connsiteX1" fmla="*/ 150812 w 573087"/>
                <a:gd name="connsiteY1" fmla="*/ 971550 h 989013"/>
                <a:gd name="connsiteX2" fmla="*/ 304800 w 573087"/>
                <a:gd name="connsiteY2" fmla="*/ 989013 h 989013"/>
                <a:gd name="connsiteX3" fmla="*/ 412750 w 573087"/>
                <a:gd name="connsiteY3" fmla="*/ 979488 h 989013"/>
                <a:gd name="connsiteX4" fmla="*/ 508000 w 573087"/>
                <a:gd name="connsiteY4" fmla="*/ 952500 h 989013"/>
                <a:gd name="connsiteX5" fmla="*/ 571500 w 573087"/>
                <a:gd name="connsiteY5" fmla="*/ 919163 h 989013"/>
                <a:gd name="connsiteX6" fmla="*/ 573087 w 573087"/>
                <a:gd name="connsiteY6" fmla="*/ 388938 h 989013"/>
                <a:gd name="connsiteX7" fmla="*/ 481012 w 573087"/>
                <a:gd name="connsiteY7" fmla="*/ 239713 h 989013"/>
                <a:gd name="connsiteX8" fmla="*/ 476250 w 573087"/>
                <a:gd name="connsiteY8" fmla="*/ 130175 h 989013"/>
                <a:gd name="connsiteX9" fmla="*/ 509587 w 573087"/>
                <a:gd name="connsiteY9" fmla="*/ 104775 h 989013"/>
                <a:gd name="connsiteX10" fmla="*/ 522287 w 573087"/>
                <a:gd name="connsiteY10" fmla="*/ 76200 h 989013"/>
                <a:gd name="connsiteX11" fmla="*/ 473075 w 573087"/>
                <a:gd name="connsiteY11" fmla="*/ 22225 h 989013"/>
                <a:gd name="connsiteX12" fmla="*/ 346075 w 573087"/>
                <a:gd name="connsiteY12" fmla="*/ 4763 h 989013"/>
                <a:gd name="connsiteX13" fmla="*/ 252412 w 573087"/>
                <a:gd name="connsiteY13" fmla="*/ 0 h 989013"/>
                <a:gd name="connsiteX14" fmla="*/ 165100 w 573087"/>
                <a:gd name="connsiteY14" fmla="*/ 15875 h 989013"/>
                <a:gd name="connsiteX15" fmla="*/ 98425 w 573087"/>
                <a:gd name="connsiteY15" fmla="*/ 34925 h 989013"/>
                <a:gd name="connsiteX16" fmla="*/ 60325 w 573087"/>
                <a:gd name="connsiteY16" fmla="*/ 68263 h 989013"/>
                <a:gd name="connsiteX17" fmla="*/ 53975 w 573087"/>
                <a:gd name="connsiteY17" fmla="*/ 96838 h 989013"/>
                <a:gd name="connsiteX18" fmla="*/ 85725 w 573087"/>
                <a:gd name="connsiteY18" fmla="*/ 130175 h 989013"/>
                <a:gd name="connsiteX19" fmla="*/ 98425 w 573087"/>
                <a:gd name="connsiteY19" fmla="*/ 134938 h 989013"/>
                <a:gd name="connsiteX20" fmla="*/ 98425 w 573087"/>
                <a:gd name="connsiteY20" fmla="*/ 246063 h 989013"/>
                <a:gd name="connsiteX21" fmla="*/ 4762 w 573087"/>
                <a:gd name="connsiteY21" fmla="*/ 382588 h 989013"/>
                <a:gd name="connsiteX22" fmla="*/ 0 w 573087"/>
                <a:gd name="connsiteY22" fmla="*/ 922338 h 98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3087" h="989013">
                  <a:moveTo>
                    <a:pt x="0" y="922338"/>
                  </a:moveTo>
                  <a:lnTo>
                    <a:pt x="150812" y="971550"/>
                  </a:lnTo>
                  <a:lnTo>
                    <a:pt x="304800" y="989013"/>
                  </a:lnTo>
                  <a:lnTo>
                    <a:pt x="412750" y="979488"/>
                  </a:lnTo>
                  <a:lnTo>
                    <a:pt x="508000" y="952500"/>
                  </a:lnTo>
                  <a:lnTo>
                    <a:pt x="571500" y="919163"/>
                  </a:lnTo>
                  <a:lnTo>
                    <a:pt x="573087" y="388938"/>
                  </a:lnTo>
                  <a:lnTo>
                    <a:pt x="481012" y="239713"/>
                  </a:lnTo>
                  <a:lnTo>
                    <a:pt x="476250" y="130175"/>
                  </a:lnTo>
                  <a:lnTo>
                    <a:pt x="509587" y="104775"/>
                  </a:lnTo>
                  <a:lnTo>
                    <a:pt x="522287" y="76200"/>
                  </a:lnTo>
                  <a:lnTo>
                    <a:pt x="473075" y="22225"/>
                  </a:lnTo>
                  <a:lnTo>
                    <a:pt x="346075" y="4763"/>
                  </a:lnTo>
                  <a:lnTo>
                    <a:pt x="252412" y="0"/>
                  </a:lnTo>
                  <a:lnTo>
                    <a:pt x="165100" y="15875"/>
                  </a:lnTo>
                  <a:lnTo>
                    <a:pt x="98425" y="34925"/>
                  </a:lnTo>
                  <a:lnTo>
                    <a:pt x="60325" y="68263"/>
                  </a:lnTo>
                  <a:lnTo>
                    <a:pt x="53975" y="96838"/>
                  </a:lnTo>
                  <a:lnTo>
                    <a:pt x="85725" y="130175"/>
                  </a:lnTo>
                  <a:lnTo>
                    <a:pt x="98425" y="134938"/>
                  </a:lnTo>
                  <a:lnTo>
                    <a:pt x="98425" y="246063"/>
                  </a:lnTo>
                  <a:lnTo>
                    <a:pt x="4762" y="382588"/>
                  </a:lnTo>
                  <a:cubicBezTo>
                    <a:pt x="3175" y="562505"/>
                    <a:pt x="1587" y="742421"/>
                    <a:pt x="0" y="922338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chemeClr val="accent1"/>
                </a:gs>
                <a:gs pos="67000">
                  <a:schemeClr val="accent5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20" name="Grafik 19" descr="Ein Bild, das Entwurf, Zeichnung, Screenshot, Grafiken enthält.&#10;&#10;Automatisch generierte Beschreibung">
              <a:extLst>
                <a:ext uri="{FF2B5EF4-FFF2-40B4-BE49-F238E27FC236}">
                  <a16:creationId xmlns:a16="http://schemas.microsoft.com/office/drawing/2014/main" id="{B4AE78CB-7597-830C-038C-209FCC0B3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2398" y="4213212"/>
              <a:ext cx="713923" cy="1169740"/>
            </a:xfrm>
            <a:prstGeom prst="rect">
              <a:avLst/>
            </a:prstGeom>
          </p:spPr>
        </p:pic>
      </p:grp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42DE8E8-D52B-BF8D-2AE1-DA999E187C3E}"/>
              </a:ext>
            </a:extLst>
          </p:cNvPr>
          <p:cNvSpPr/>
          <p:nvPr/>
        </p:nvSpPr>
        <p:spPr>
          <a:xfrm>
            <a:off x="5274152" y="1591611"/>
            <a:ext cx="6917848" cy="2205838"/>
          </a:xfrm>
          <a:prstGeom prst="roundRect">
            <a:avLst>
              <a:gd name="adj" fmla="val 25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de-DE" sz="2800" b="1" dirty="0">
                <a:solidFill>
                  <a:srgbClr val="0069B4"/>
                </a:solidFill>
                <a:sym typeface="Wingdings" panose="05000000000000000000" pitchFamily="2" charset="2"/>
              </a:rPr>
              <a:t>Verzicht auf Nahrungskonkurrenz und Landnutzungsänderung (</a:t>
            </a:r>
            <a:r>
              <a:rPr lang="de-DE" sz="2800" b="1" i="1" dirty="0">
                <a:solidFill>
                  <a:srgbClr val="0069B4"/>
                </a:solidFill>
                <a:sym typeface="Wingdings" panose="05000000000000000000" pitchFamily="2" charset="2"/>
              </a:rPr>
              <a:t>Teller &gt; Trog &gt; Tank</a:t>
            </a:r>
            <a:r>
              <a:rPr lang="de-DE" sz="2800" b="1" dirty="0">
                <a:solidFill>
                  <a:srgbClr val="0069B4"/>
                </a:solidFill>
                <a:sym typeface="Wingdings" panose="05000000000000000000" pitchFamily="2" charset="2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2400" dirty="0">
                <a:solidFill>
                  <a:srgbClr val="0069B4"/>
                </a:solidFill>
                <a:sym typeface="Wingdings" panose="05000000000000000000" pitchFamily="2" charset="2"/>
              </a:rPr>
              <a:t>Deutlich geringere Emissionen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2400" dirty="0">
                <a:solidFill>
                  <a:srgbClr val="0069B4"/>
                </a:solidFill>
                <a:sym typeface="Wingdings" panose="05000000000000000000" pitchFamily="2" charset="2"/>
              </a:rPr>
              <a:t>Limitierung der Produktion durch geringere</a:t>
            </a:r>
            <a:br>
              <a:rPr lang="de-DE" sz="2400" dirty="0">
                <a:solidFill>
                  <a:srgbClr val="0069B4"/>
                </a:solidFill>
                <a:sym typeface="Wingdings" panose="05000000000000000000" pitchFamily="2" charset="2"/>
              </a:rPr>
            </a:br>
            <a:r>
              <a:rPr lang="de-DE" sz="2400" dirty="0">
                <a:solidFill>
                  <a:srgbClr val="0069B4"/>
                </a:solidFill>
                <a:sym typeface="Wingdings" panose="05000000000000000000" pitchFamily="2" charset="2"/>
              </a:rPr>
              <a:t>Futtermengen und niedrigere Qualitäten</a:t>
            </a:r>
            <a:endParaRPr lang="de-DE" sz="2400" i="1" dirty="0">
              <a:solidFill>
                <a:srgbClr val="0069B4"/>
              </a:solidFill>
              <a:sym typeface="Wingdings" panose="05000000000000000000" pitchFamily="2" charset="2"/>
            </a:endParaRP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1346156-FEE3-392A-D93A-534CF5D336F2}"/>
              </a:ext>
            </a:extLst>
          </p:cNvPr>
          <p:cNvSpPr/>
          <p:nvPr/>
        </p:nvSpPr>
        <p:spPr>
          <a:xfrm>
            <a:off x="5745416" y="3953433"/>
            <a:ext cx="5114430" cy="2412341"/>
          </a:xfrm>
          <a:prstGeom prst="roundRect">
            <a:avLst>
              <a:gd name="adj" fmla="val 4785"/>
            </a:avLst>
          </a:prstGeom>
          <a:solidFill>
            <a:srgbClr val="FFFFCC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ctr" anchorCtr="0"/>
          <a:lstStyle/>
          <a:p>
            <a:pPr>
              <a:spcAft>
                <a:spcPts val="1200"/>
              </a:spcAft>
            </a:pPr>
            <a:r>
              <a:rPr lang="de-DE" sz="2200" b="1" dirty="0">
                <a:solidFill>
                  <a:srgbClr val="0070C0"/>
                </a:solidFill>
              </a:rPr>
              <a:t>Wieviel von der aktuellen Produktion liefert derzeit die nicht-essbare Biomasse?</a:t>
            </a:r>
            <a:endParaRPr lang="de-DE" sz="2200" dirty="0">
              <a:solidFill>
                <a:srgbClr val="0070C0"/>
              </a:solidFill>
            </a:endParaRPr>
          </a:p>
          <a:p>
            <a:pPr>
              <a:spcAft>
                <a:spcPts val="300"/>
              </a:spcAft>
            </a:pPr>
            <a:r>
              <a:rPr lang="de-DE" sz="2200" dirty="0">
                <a:solidFill>
                  <a:srgbClr val="0070C0"/>
                </a:solidFill>
              </a:rPr>
              <a:t>  ca. 2/3 von Milch und Rindfleisch</a:t>
            </a:r>
          </a:p>
          <a:p>
            <a:pPr>
              <a:spcAft>
                <a:spcPts val="300"/>
              </a:spcAft>
            </a:pPr>
            <a:r>
              <a:rPr lang="de-DE" sz="2200" dirty="0">
                <a:solidFill>
                  <a:srgbClr val="0070C0"/>
                </a:solidFill>
              </a:rPr>
              <a:t>  ca. 1/2 von Schweinefleisch</a:t>
            </a:r>
          </a:p>
          <a:p>
            <a:pPr>
              <a:spcAft>
                <a:spcPts val="300"/>
              </a:spcAft>
            </a:pPr>
            <a:r>
              <a:rPr lang="de-DE" sz="2200" dirty="0">
                <a:solidFill>
                  <a:srgbClr val="0070C0"/>
                </a:solidFill>
              </a:rPr>
              <a:t>  ca. 1/10 von Geflügelprodukten</a:t>
            </a:r>
            <a:r>
              <a:rPr lang="de-DE" sz="1400" dirty="0">
                <a:solidFill>
                  <a:srgbClr val="0070C0"/>
                </a:solidFill>
              </a:rPr>
              <a:t/>
            </a:r>
            <a:br>
              <a:rPr lang="de-DE" sz="1400" dirty="0">
                <a:solidFill>
                  <a:srgbClr val="0070C0"/>
                </a:solidFill>
              </a:rPr>
            </a:br>
            <a:r>
              <a:rPr lang="de-DE" sz="1400" dirty="0">
                <a:solidFill>
                  <a:srgbClr val="0070C0"/>
                </a:solidFill>
              </a:rPr>
              <a:t>  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(Baur und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Flückiger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2018, De Luca &amp; Müller 2024)</a:t>
            </a:r>
          </a:p>
        </p:txBody>
      </p:sp>
    </p:spTree>
    <p:extLst>
      <p:ext uri="{BB962C8B-B14F-4D97-AF65-F5344CB8AC3E}">
        <p14:creationId xmlns:p14="http://schemas.microsoft.com/office/powerpoint/2010/main" val="13029012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EBB0550-1BC3-8D8B-14EE-0C3AB502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Die nicht-essbare Biomasse</a:t>
            </a:r>
            <a:br>
              <a:rPr lang="de-DE"/>
            </a:br>
            <a:r>
              <a:rPr lang="de-DE"/>
              <a:t>muss effizient verwertet werden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CAB809-3D08-8FE2-A2EC-B50E95638969}"/>
              </a:ext>
            </a:extLst>
          </p:cNvPr>
          <p:cNvSpPr txBox="1"/>
          <p:nvPr/>
        </p:nvSpPr>
        <p:spPr>
          <a:xfrm>
            <a:off x="494941" y="1531645"/>
            <a:ext cx="8339774" cy="4325894"/>
          </a:xfrm>
          <a:prstGeom prst="rect">
            <a:avLst/>
          </a:prstGeom>
          <a:noFill/>
          <a:ln>
            <a:noFill/>
          </a:ln>
        </p:spPr>
        <p:txBody>
          <a:bodyPr wrap="square" lIns="216000" tIns="0" rIns="0" bIns="0" rtlCol="0" anchor="ctr" anchorCtr="0">
            <a:noAutofit/>
          </a:bodyPr>
          <a:lstStyle/>
          <a:p>
            <a:pPr marL="457200" indent="-457200" algn="l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+mj-lt"/>
              <a:buAutoNum type="arabicPeriod"/>
            </a:pPr>
            <a:r>
              <a:rPr lang="de-AT" sz="2400" b="1" dirty="0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de-AT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utterwirtschaft optimieren, (Grob)</a:t>
            </a:r>
            <a:r>
              <a:rPr lang="de-AT" sz="2400" b="1" dirty="0">
                <a:ea typeface="Tahoma" panose="020B0604030504040204" pitchFamily="34" charset="0"/>
                <a:cs typeface="Tahoma" panose="020B0604030504040204" pitchFamily="34" charset="0"/>
              </a:rPr>
              <a:t>Futterqualität erhöhen </a:t>
            </a:r>
            <a:r>
              <a:rPr lang="de-AT" sz="2400" dirty="0">
                <a:ea typeface="Tahoma" panose="020B0604030504040204" pitchFamily="34" charset="0"/>
                <a:cs typeface="Tahoma" panose="020B0604030504040204" pitchFamily="34" charset="0"/>
              </a:rPr>
              <a:t>(Technologie &amp; Pflanzenzüchtung)</a:t>
            </a:r>
          </a:p>
          <a:p>
            <a:pPr marL="457200" indent="-457200" algn="l">
              <a:spcBef>
                <a:spcPts val="90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+mj-lt"/>
              <a:buAutoNum type="arabicPeriod"/>
            </a:pPr>
            <a:r>
              <a:rPr lang="de-DE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Precision feeding, Futtermittelzusatzstoffe</a:t>
            </a:r>
          </a:p>
          <a:p>
            <a:pPr marL="457200" indent="-457200">
              <a:spcBef>
                <a:spcPts val="900"/>
              </a:spcBef>
              <a:buClr>
                <a:schemeClr val="accent1"/>
              </a:buClr>
              <a:buSzPct val="150000"/>
              <a:buFont typeface="+mj-lt"/>
              <a:buAutoNum type="arabicPeriod"/>
            </a:pPr>
            <a:r>
              <a:rPr lang="de-AT" sz="2400" b="1" dirty="0">
                <a:ea typeface="Tahoma" panose="020B0604030504040204" pitchFamily="34" charset="0"/>
                <a:cs typeface="Tahoma" panose="020B0604030504040204" pitchFamily="34" charset="0"/>
              </a:rPr>
              <a:t>Minimierung von unproduktivem Futterverzehr im System</a:t>
            </a:r>
          </a:p>
          <a:p>
            <a:pPr marL="719138" lvl="1" indent="-257175"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AT" sz="2400" dirty="0">
                <a:ea typeface="Tahoma" panose="020B0604030504040204" pitchFamily="34" charset="0"/>
                <a:cs typeface="Tahoma" panose="020B0604030504040204" pitchFamily="34" charset="0"/>
              </a:rPr>
              <a:t>Tiergesundheit, Tierwohl</a:t>
            </a:r>
          </a:p>
          <a:p>
            <a:pPr marL="719138" lvl="1" indent="-257175">
              <a:spcBef>
                <a:spcPts val="30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AT" sz="2400" dirty="0">
                <a:ea typeface="Tahoma" panose="020B0604030504040204" pitchFamily="34" charset="0"/>
                <a:cs typeface="Tahoma" panose="020B0604030504040204" pitchFamily="34" charset="0"/>
              </a:rPr>
              <a:t>robuste Jungtieraufzucht, hohe Lebensleistung</a:t>
            </a:r>
            <a:endParaRPr lang="de-DE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spcBef>
                <a:spcPts val="90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+mj-lt"/>
              <a:buAutoNum type="arabicPeriod"/>
            </a:pP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Begrenzung</a:t>
            </a:r>
            <a:r>
              <a:rPr lang="de-DE" sz="2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des Leistungsniveaus am Potenzial des </a:t>
            </a: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Futters</a:t>
            </a:r>
            <a:b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dirty="0">
                <a:ea typeface="Tahoma" panose="020B0604030504040204" pitchFamily="34" charset="0"/>
                <a:cs typeface="Tahoma" panose="020B0604030504040204" pitchFamily="34" charset="0"/>
              </a:rPr>
              <a:t>(aber innerhalb des Angebots an nicht-essbarer Biomasse möglichst hohe Leistung)</a:t>
            </a:r>
            <a:endParaRPr lang="de-DE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40AD3A-731F-28E6-5FC9-FF4AA6327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1173" y="1499990"/>
            <a:ext cx="1548000" cy="11651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962A85-4F41-2C03-E577-3A454C9DE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1" r="3140" b="60"/>
          <a:stretch/>
        </p:blipFill>
        <p:spPr>
          <a:xfrm>
            <a:off x="10471173" y="2706737"/>
            <a:ext cx="1548000" cy="103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5FC0F79-78EB-AE0B-6963-1626CAB35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3" r="3140" b="5100"/>
          <a:stretch/>
        </p:blipFill>
        <p:spPr>
          <a:xfrm>
            <a:off x="10471173" y="3780313"/>
            <a:ext cx="1548000" cy="12295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BA4336A-573D-48D2-B784-86B571B311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6" t="2865" r="3029" b="6211"/>
          <a:stretch/>
        </p:blipFill>
        <p:spPr>
          <a:xfrm>
            <a:off x="10471173" y="5065290"/>
            <a:ext cx="1548000" cy="103195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05AC036-B397-1B91-CAE8-2F863CECA554}"/>
              </a:ext>
            </a:extLst>
          </p:cNvPr>
          <p:cNvSpPr txBox="1"/>
          <p:nvPr/>
        </p:nvSpPr>
        <p:spPr>
          <a:xfrm>
            <a:off x="736600" y="6097247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dirty="0"/>
              <a:t>Fotos: ARGE Heumilch, eigenes Werk, mit freundlicher Genehmigung</a:t>
            </a:r>
          </a:p>
        </p:txBody>
      </p:sp>
    </p:spTree>
    <p:extLst>
      <p:ext uri="{BB962C8B-B14F-4D97-AF65-F5344CB8AC3E}">
        <p14:creationId xmlns:p14="http://schemas.microsoft.com/office/powerpoint/2010/main" val="130495097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69D3BD9F-6762-47D3-62CD-619F45083F76}"/>
              </a:ext>
            </a:extLst>
          </p:cNvPr>
          <p:cNvSpPr/>
          <p:nvPr/>
        </p:nvSpPr>
        <p:spPr>
          <a:xfrm>
            <a:off x="736600" y="1532965"/>
            <a:ext cx="6169510" cy="4766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>
              <a:tabLst>
                <a:tab pos="2778125" algn="l"/>
              </a:tabLst>
            </a:pPr>
            <a:r>
              <a:rPr lang="de-DE" dirty="0"/>
              <a:t>Landwirtschaft und Nutztiere in der Zwickmühle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5A4BD6-5753-D4F6-564C-C0320A91B237}"/>
              </a:ext>
            </a:extLst>
          </p:cNvPr>
          <p:cNvSpPr txBox="1"/>
          <p:nvPr/>
        </p:nvSpPr>
        <p:spPr>
          <a:xfrm>
            <a:off x="7115883" y="1532965"/>
            <a:ext cx="4991847" cy="476647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de-DE" sz="2600" b="1" dirty="0">
                <a:solidFill>
                  <a:srgbClr val="0070C0"/>
                </a:solidFill>
              </a:rPr>
              <a:t>Globale anthropogene CO</a:t>
            </a:r>
            <a:r>
              <a:rPr lang="de-DE" sz="2600" b="1" baseline="-25000" dirty="0">
                <a:solidFill>
                  <a:srgbClr val="0070C0"/>
                </a:solidFill>
              </a:rPr>
              <a:t>2</a:t>
            </a:r>
            <a:r>
              <a:rPr lang="de-DE" sz="2600" b="1" dirty="0">
                <a:solidFill>
                  <a:srgbClr val="0070C0"/>
                </a:solidFill>
              </a:rPr>
              <a:t>eq:</a:t>
            </a:r>
            <a:endParaRPr lang="de-DE" sz="2000" dirty="0">
              <a:solidFill>
                <a:srgbClr val="0070C0"/>
              </a:solidFill>
            </a:endParaRPr>
          </a:p>
          <a:p>
            <a:pPr>
              <a:tabLst>
                <a:tab pos="360363" algn="dec"/>
              </a:tabLst>
            </a:pPr>
            <a:r>
              <a:rPr lang="de-DE" sz="2000" dirty="0">
                <a:solidFill>
                  <a:srgbClr val="0070C0"/>
                </a:solidFill>
              </a:rPr>
              <a:t>	30 % Ernährungssystem bis zum Konsum</a:t>
            </a:r>
          </a:p>
          <a:p>
            <a:pPr>
              <a:tabLst>
                <a:tab pos="360363" algn="dec"/>
                <a:tab pos="2420938" algn="l"/>
              </a:tabLst>
            </a:pPr>
            <a:r>
              <a:rPr lang="de-DE" sz="2000" dirty="0">
                <a:solidFill>
                  <a:srgbClr val="0070C0"/>
                </a:solidFill>
              </a:rPr>
              <a:t>  20 % Landwirtschaft	(Deutschland 8 %)</a:t>
            </a:r>
            <a:br>
              <a:rPr lang="de-DE" sz="2000" dirty="0">
                <a:solidFill>
                  <a:srgbClr val="0070C0"/>
                </a:solidFill>
              </a:rPr>
            </a:br>
            <a:r>
              <a:rPr lang="de-DE" sz="2000" dirty="0">
                <a:solidFill>
                  <a:srgbClr val="0070C0"/>
                </a:solidFill>
              </a:rPr>
              <a:t>	12 % Nutztiere	(Deutschland 4 %)</a:t>
            </a:r>
            <a: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  <a:t/>
            </a:r>
            <a:b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  <a:t/>
            </a:r>
            <a:b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de-DE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Reduktionsziele für CO</a:t>
            </a:r>
            <a:r>
              <a:rPr lang="de-DE" sz="2800" b="1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2</a:t>
            </a:r>
            <a:r>
              <a:rPr lang="de-DE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eq:</a:t>
            </a:r>
            <a:r>
              <a:rPr lang="de-DE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br>
              <a:rPr lang="de-DE" sz="20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de-DE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   </a:t>
            </a:r>
            <a: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  <a:t>FAO: -50 % bis 2050</a:t>
            </a:r>
            <a:b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  <a:t>    </a:t>
            </a:r>
            <a:r>
              <a:rPr lang="de-DE" sz="2000" dirty="0">
                <a:solidFill>
                  <a:srgbClr val="0070C0"/>
                </a:solidFill>
              </a:rPr>
              <a:t>EU:   -30 % (2030), </a:t>
            </a:r>
            <a:r>
              <a:rPr lang="de-DE" sz="2000" dirty="0" err="1">
                <a:solidFill>
                  <a:srgbClr val="0070C0"/>
                </a:solidFill>
              </a:rPr>
              <a:t>net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zero</a:t>
            </a:r>
            <a:r>
              <a:rPr lang="de-DE" sz="2000" dirty="0">
                <a:solidFill>
                  <a:srgbClr val="0070C0"/>
                </a:solidFill>
              </a:rPr>
              <a:t> (2050)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de-DE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Ernährungssicherung:</a:t>
            </a:r>
            <a:r>
              <a:rPr lang="de-DE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br>
              <a:rPr lang="de-DE" sz="2000" b="1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de-DE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   </a:t>
            </a:r>
            <a: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  <a:t>der Bedarf von Protein wächst dramatisch, </a:t>
            </a:r>
            <a:b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  <a:t>    wir brauchen noch mehr Tierproduktion,</a:t>
            </a:r>
            <a:b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  <a:t>    die „Alternativen“ reichen nicht</a:t>
            </a:r>
            <a:br>
              <a:rPr lang="de-DE" sz="2000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de-DE" sz="1600" dirty="0">
                <a:solidFill>
                  <a:srgbClr val="0070C0"/>
                </a:solidFill>
                <a:sym typeface="Wingdings" panose="05000000000000000000" pitchFamily="2" charset="2"/>
              </a:rPr>
              <a:t/>
            </a:r>
            <a:br>
              <a:rPr lang="de-DE" sz="1600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(FAO 2023)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2DE9118-62D7-A237-4547-09887FF88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27" y="1677290"/>
            <a:ext cx="4425704" cy="89537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2C63917-A59B-3E97-173C-BEBBA0638E82}"/>
              </a:ext>
            </a:extLst>
          </p:cNvPr>
          <p:cNvSpPr txBox="1"/>
          <p:nvPr/>
        </p:nvSpPr>
        <p:spPr>
          <a:xfrm>
            <a:off x="817108" y="2645062"/>
            <a:ext cx="44978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https://climatereanalyzer.org/clim/sst_daily/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Abruf am 10.03.2025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6CB44A-8046-9A77-3B29-A49EA0F4C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99" y="3045990"/>
            <a:ext cx="5984876" cy="31745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7960737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ED799-874E-CB97-09DB-C038FB771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52AFCB2-B7A0-5262-8C9E-396583CFFE09}"/>
              </a:ext>
            </a:extLst>
          </p:cNvPr>
          <p:cNvSpPr txBox="1"/>
          <p:nvPr/>
        </p:nvSpPr>
        <p:spPr>
          <a:xfrm>
            <a:off x="2330820" y="2742349"/>
            <a:ext cx="24503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  <a:tabLst>
                <a:tab pos="4306888" algn="l"/>
              </a:tabLst>
            </a:pPr>
            <a:r>
              <a:rPr lang="de-DE" sz="3600" b="1" dirty="0"/>
              <a:t>Ausblick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4DF2EC9-5C35-7013-8CD0-FD9F6876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de-DE" sz="3200" b="0" i="1" dirty="0">
                <a:solidFill>
                  <a:schemeClr val="accent6">
                    <a:lumMod val="50000"/>
                  </a:schemeClr>
                </a:solidFill>
              </a:rPr>
              <a:t>Brauchen wir überhaupt noch Nutztiere?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363233084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329D1F1-B74D-0BBE-8D45-D43C2528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53" y="221842"/>
            <a:ext cx="10508573" cy="1169740"/>
          </a:xfrm>
        </p:spPr>
        <p:txBody>
          <a:bodyPr anchor="ctr" anchorCtr="0">
            <a:normAutofit/>
          </a:bodyPr>
          <a:lstStyle/>
          <a:p>
            <a:r>
              <a:rPr lang="de-DE">
                <a:solidFill>
                  <a:schemeClr val="accent6">
                    <a:lumMod val="50000"/>
                  </a:schemeClr>
                </a:solidFill>
              </a:rPr>
              <a:t>Zeitenwende, Energiewende, Nutztierwende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6A9697F-42BF-EF48-0E01-0B9FEFADA7A2}"/>
              </a:ext>
            </a:extLst>
          </p:cNvPr>
          <p:cNvSpPr/>
          <p:nvPr/>
        </p:nvSpPr>
        <p:spPr>
          <a:xfrm>
            <a:off x="2301614" y="1521577"/>
            <a:ext cx="3264665" cy="4680000"/>
          </a:xfrm>
          <a:prstGeom prst="roundRect">
            <a:avLst>
              <a:gd name="adj" fmla="val 218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chemeClr val="tx1"/>
                </a:solidFill>
              </a:rPr>
              <a:t>Energiewende 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fossiler Energie</a:t>
            </a:r>
            <a:br>
              <a:rPr lang="de-DE" sz="2200" dirty="0">
                <a:solidFill>
                  <a:schemeClr val="tx1"/>
                </a:solidFill>
              </a:rPr>
            </a:br>
            <a:endParaRPr lang="de-DE" sz="2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200" u="sng" dirty="0">
                <a:solidFill>
                  <a:schemeClr val="tx1"/>
                </a:solidFill>
              </a:rPr>
              <a:t>Regenerierbare</a:t>
            </a:r>
            <a:r>
              <a:rPr lang="de-DE" sz="2200" dirty="0">
                <a:solidFill>
                  <a:schemeClr val="tx1"/>
                </a:solidFill>
              </a:rPr>
              <a:t> Energie: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Sonne, Wind,…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Menge, Speicherung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geringeres Angebot,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höherer Preis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Quellen erschließen, Wirkungsgrade maximieren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B13D55D-23EB-2DAA-D030-3920C808AD87}"/>
              </a:ext>
            </a:extLst>
          </p:cNvPr>
          <p:cNvSpPr/>
          <p:nvPr/>
        </p:nvSpPr>
        <p:spPr>
          <a:xfrm>
            <a:off x="5735971" y="1521577"/>
            <a:ext cx="3153880" cy="4680000"/>
          </a:xfrm>
          <a:prstGeom prst="roundRect">
            <a:avLst>
              <a:gd name="adj" fmla="val 2187"/>
            </a:avLst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chemeClr val="tx1"/>
                </a:solidFill>
              </a:rPr>
              <a:t>Nutztierwende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Nahrungskonkurrenz, Landnutzungsänderung</a:t>
            </a:r>
          </a:p>
          <a:p>
            <a:pPr>
              <a:spcAft>
                <a:spcPts val="1200"/>
              </a:spcAft>
            </a:pPr>
            <a:r>
              <a:rPr lang="de-DE" sz="2200" u="sng" dirty="0">
                <a:solidFill>
                  <a:schemeClr val="tx1"/>
                </a:solidFill>
              </a:rPr>
              <a:t>Regenerierbares</a:t>
            </a:r>
            <a:r>
              <a:rPr lang="de-DE" sz="2200" dirty="0">
                <a:solidFill>
                  <a:schemeClr val="tx1"/>
                </a:solidFill>
              </a:rPr>
              <a:t> Futter: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nicht-essbare Biomasse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Menge, Futterwert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weniger Milch, Fleisch, Eier, …, höherer Preis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Futterwirtschaft und Futtereffizienz maximieren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4CC61E3-E30F-BCAC-EDE6-77CED8884C5E}"/>
              </a:ext>
            </a:extLst>
          </p:cNvPr>
          <p:cNvSpPr/>
          <p:nvPr/>
        </p:nvSpPr>
        <p:spPr>
          <a:xfrm>
            <a:off x="91440" y="1521577"/>
            <a:ext cx="1948320" cy="4680000"/>
          </a:xfrm>
          <a:prstGeom prst="roundRect">
            <a:avLst>
              <a:gd name="adj" fmla="val 2187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tx1"/>
                </a:solidFill>
              </a:rPr>
              <a:t>        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Abkehr von</a:t>
            </a:r>
            <a:br>
              <a:rPr lang="de-DE" sz="2200" dirty="0">
                <a:solidFill>
                  <a:schemeClr val="tx1"/>
                </a:solidFill>
              </a:rPr>
            </a:br>
            <a:endParaRPr lang="de-DE" sz="2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Hin zu</a:t>
            </a:r>
            <a:br>
              <a:rPr lang="de-DE" sz="2200" dirty="0">
                <a:solidFill>
                  <a:schemeClr val="tx1"/>
                </a:solidFill>
              </a:rPr>
            </a:br>
            <a:endParaRPr lang="de-DE" sz="2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Limitierung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Effekt für den Konsumenten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Reaktion</a:t>
            </a:r>
            <a:br>
              <a:rPr lang="de-DE" sz="2200" dirty="0">
                <a:solidFill>
                  <a:schemeClr val="tx1"/>
                </a:solidFill>
              </a:rPr>
            </a:br>
            <a:endParaRPr lang="de-DE" sz="2200" dirty="0">
              <a:solidFill>
                <a:schemeClr val="tx1"/>
              </a:solidFill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5183611-FCA3-8C1D-9793-F36330EC6353}"/>
              </a:ext>
            </a:extLst>
          </p:cNvPr>
          <p:cNvCxnSpPr>
            <a:cxnSpLocks/>
          </p:cNvCxnSpPr>
          <p:nvPr/>
        </p:nvCxnSpPr>
        <p:spPr>
          <a:xfrm flipV="1">
            <a:off x="10373950" y="3136840"/>
            <a:ext cx="419472" cy="1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Schwein Silhouette">
            <a:extLst>
              <a:ext uri="{FF2B5EF4-FFF2-40B4-BE49-F238E27FC236}">
                <a16:creationId xmlns:a16="http://schemas.microsoft.com/office/drawing/2014/main" id="{2C4FF7B1-837D-9170-3F0B-F6070F781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73497" y="3425281"/>
            <a:ext cx="1098083" cy="1098083"/>
          </a:xfrm>
          <a:prstGeom prst="rect">
            <a:avLst/>
          </a:prstGeom>
        </p:spPr>
      </p:pic>
      <p:pic>
        <p:nvPicPr>
          <p:cNvPr id="8" name="Grafik 7" descr="Huhn Silhouette">
            <a:extLst>
              <a:ext uri="{FF2B5EF4-FFF2-40B4-BE49-F238E27FC236}">
                <a16:creationId xmlns:a16="http://schemas.microsoft.com/office/drawing/2014/main" id="{41EC0118-D90A-2940-AB0C-7D6F13456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87065" y="4321819"/>
            <a:ext cx="870947" cy="870947"/>
          </a:xfrm>
          <a:prstGeom prst="rect">
            <a:avLst/>
          </a:prstGeom>
        </p:spPr>
      </p:pic>
      <p:pic>
        <p:nvPicPr>
          <p:cNvPr id="11" name="Grafik 10" descr="Schwein Silhouette">
            <a:extLst>
              <a:ext uri="{FF2B5EF4-FFF2-40B4-BE49-F238E27FC236}">
                <a16:creationId xmlns:a16="http://schemas.microsoft.com/office/drawing/2014/main" id="{0D3D27DB-1E86-59A0-59E2-F4B7951A2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79160" y="3612644"/>
            <a:ext cx="723357" cy="723357"/>
          </a:xfrm>
          <a:prstGeom prst="rect">
            <a:avLst/>
          </a:prstGeom>
        </p:spPr>
      </p:pic>
      <p:pic>
        <p:nvPicPr>
          <p:cNvPr id="12" name="Grafik 11" descr="Huhn Silhouette">
            <a:extLst>
              <a:ext uri="{FF2B5EF4-FFF2-40B4-BE49-F238E27FC236}">
                <a16:creationId xmlns:a16="http://schemas.microsoft.com/office/drawing/2014/main" id="{7CA7BBD4-555A-9502-3836-53A889444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29267" y="4545721"/>
            <a:ext cx="423142" cy="423142"/>
          </a:xfrm>
          <a:prstGeom prst="rect">
            <a:avLst/>
          </a:prstGeom>
        </p:spPr>
      </p:pic>
      <p:pic>
        <p:nvPicPr>
          <p:cNvPr id="13" name="Grafik 12" descr="Kuh Silhouette">
            <a:extLst>
              <a:ext uri="{FF2B5EF4-FFF2-40B4-BE49-F238E27FC236}">
                <a16:creationId xmlns:a16="http://schemas.microsoft.com/office/drawing/2014/main" id="{21508980-48C9-14FE-6BC2-F7BF1806E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79822" y="2594124"/>
            <a:ext cx="1085432" cy="1085432"/>
          </a:xfrm>
          <a:prstGeom prst="rect">
            <a:avLst/>
          </a:prstGeom>
        </p:spPr>
      </p:pic>
      <p:pic>
        <p:nvPicPr>
          <p:cNvPr id="14" name="Grafik 13" descr="Kuh Silhouette">
            <a:extLst>
              <a:ext uri="{FF2B5EF4-FFF2-40B4-BE49-F238E27FC236}">
                <a16:creationId xmlns:a16="http://schemas.microsoft.com/office/drawing/2014/main" id="{3FB7AAB9-9EA3-D735-BA05-20AED13C6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59874" y="2626313"/>
            <a:ext cx="1015202" cy="1015202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654C544-337B-EF92-5E3F-3E4DE0C1F4A9}"/>
              </a:ext>
            </a:extLst>
          </p:cNvPr>
          <p:cNvCxnSpPr>
            <a:cxnSpLocks/>
          </p:cNvCxnSpPr>
          <p:nvPr/>
        </p:nvCxnSpPr>
        <p:spPr>
          <a:xfrm flipV="1">
            <a:off x="10373950" y="4757292"/>
            <a:ext cx="419472" cy="1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04BAF82-27CE-2BC5-788D-E9FC07796B6D}"/>
              </a:ext>
            </a:extLst>
          </p:cNvPr>
          <p:cNvCxnSpPr>
            <a:cxnSpLocks/>
          </p:cNvCxnSpPr>
          <p:nvPr/>
        </p:nvCxnSpPr>
        <p:spPr>
          <a:xfrm flipV="1">
            <a:off x="10373950" y="3974322"/>
            <a:ext cx="419472" cy="1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9">
            <a:extLst>
              <a:ext uri="{FF2B5EF4-FFF2-40B4-BE49-F238E27FC236}">
                <a16:creationId xmlns:a16="http://schemas.microsoft.com/office/drawing/2014/main" id="{8556C47F-6FA6-AD97-0818-546653B275D9}"/>
              </a:ext>
            </a:extLst>
          </p:cNvPr>
          <p:cNvSpPr txBox="1">
            <a:spLocks/>
          </p:cNvSpPr>
          <p:nvPr/>
        </p:nvSpPr>
        <p:spPr>
          <a:xfrm>
            <a:off x="91440" y="95252"/>
            <a:ext cx="11153733" cy="11697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Eine umwelt- und klimafreundliche Landwirtschaft braucht Nutztiere in der Balance der Kreislaufwirtschaft</a:t>
            </a:r>
          </a:p>
        </p:txBody>
      </p:sp>
    </p:spTree>
    <p:extLst>
      <p:ext uri="{BB962C8B-B14F-4D97-AF65-F5344CB8AC3E}">
        <p14:creationId xmlns:p14="http://schemas.microsoft.com/office/powerpoint/2010/main" val="3926150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A1F63-4E66-C8DA-F1B2-60351BAF4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>
            <a:extLst>
              <a:ext uri="{FF2B5EF4-FFF2-40B4-BE49-F238E27FC236}">
                <a16:creationId xmlns:a16="http://schemas.microsoft.com/office/drawing/2014/main" id="{2E1E6234-72BE-0D43-08FB-8C2282A6A1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227" y="3200425"/>
            <a:ext cx="2743382" cy="1835574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7CACFA49-1DFC-A7AA-3E9F-4AA289735C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522" y="3200425"/>
            <a:ext cx="2743382" cy="183557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3817408-ABFE-3788-E86F-9455DF4B08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58" y="3200425"/>
            <a:ext cx="2897500" cy="1835574"/>
          </a:xfrm>
          <a:prstGeom prst="rect">
            <a:avLst/>
          </a:prstGeom>
        </p:spPr>
      </p:pic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EDD2B436-7F54-6120-7585-AB20979182E0}"/>
              </a:ext>
            </a:extLst>
          </p:cNvPr>
          <p:cNvCxnSpPr>
            <a:cxnSpLocks/>
          </p:cNvCxnSpPr>
          <p:nvPr/>
        </p:nvCxnSpPr>
        <p:spPr>
          <a:xfrm flipV="1">
            <a:off x="7040453" y="4969087"/>
            <a:ext cx="0" cy="51716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9E420B63-2CE8-C9BA-315E-B52778705734}"/>
              </a:ext>
            </a:extLst>
          </p:cNvPr>
          <p:cNvCxnSpPr>
            <a:cxnSpLocks/>
          </p:cNvCxnSpPr>
          <p:nvPr/>
        </p:nvCxnSpPr>
        <p:spPr>
          <a:xfrm flipV="1">
            <a:off x="9887755" y="4969087"/>
            <a:ext cx="0" cy="51716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1BBB7A85-30EB-DF10-E96C-40486B65BE0F}"/>
              </a:ext>
            </a:extLst>
          </p:cNvPr>
          <p:cNvCxnSpPr>
            <a:cxnSpLocks/>
          </p:cNvCxnSpPr>
          <p:nvPr/>
        </p:nvCxnSpPr>
        <p:spPr>
          <a:xfrm flipV="1">
            <a:off x="2014339" y="4969087"/>
            <a:ext cx="0" cy="51716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89E55CE-D551-4FE5-F575-FCA6946BA895}"/>
              </a:ext>
            </a:extLst>
          </p:cNvPr>
          <p:cNvCxnSpPr>
            <a:cxnSpLocks/>
          </p:cNvCxnSpPr>
          <p:nvPr/>
        </p:nvCxnSpPr>
        <p:spPr>
          <a:xfrm>
            <a:off x="645163" y="5573518"/>
            <a:ext cx="10939463" cy="0"/>
          </a:xfrm>
          <a:prstGeom prst="line">
            <a:avLst/>
          </a:prstGeom>
          <a:ln w="44450" cap="rnd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6689324-CABC-0A00-293B-D773B12F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60871"/>
            <a:ext cx="10848026" cy="1169740"/>
          </a:xfrm>
        </p:spPr>
        <p:txBody>
          <a:bodyPr anchor="ctr" anchorCtr="0">
            <a:normAutofit/>
          </a:bodyPr>
          <a:lstStyle/>
          <a:p>
            <a:pPr>
              <a:tabLst>
                <a:tab pos="2778125" algn="l"/>
              </a:tabLst>
            </a:pPr>
            <a:r>
              <a:rPr lang="de-DE" dirty="0"/>
              <a:t>Wir nähern uns den planetaren Grenzen</a:t>
            </a:r>
            <a:br>
              <a:rPr lang="de-DE" dirty="0"/>
            </a:br>
            <a:r>
              <a:rPr lang="de-DE" dirty="0"/>
              <a:t>der verfügbaren Ackerfläche</a:t>
            </a: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4316AD2-7CA8-E65D-6114-F790F6B5CE4E}"/>
              </a:ext>
            </a:extLst>
          </p:cNvPr>
          <p:cNvGrpSpPr/>
          <p:nvPr/>
        </p:nvGrpSpPr>
        <p:grpSpPr>
          <a:xfrm>
            <a:off x="1538307" y="5397978"/>
            <a:ext cx="965200" cy="757463"/>
            <a:chOff x="1000584" y="4662884"/>
            <a:chExt cx="965200" cy="757463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E58C911C-BE36-3937-7775-815501B588DA}"/>
                </a:ext>
              </a:extLst>
            </p:cNvPr>
            <p:cNvGrpSpPr/>
            <p:nvPr/>
          </p:nvGrpSpPr>
          <p:grpSpPr>
            <a:xfrm>
              <a:off x="1320664" y="4662884"/>
              <a:ext cx="325040" cy="325040"/>
              <a:chOff x="2443679" y="4662884"/>
              <a:chExt cx="351080" cy="351080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0817DFA2-2E43-7397-7C85-880955F8B5E4}"/>
                  </a:ext>
                </a:extLst>
              </p:cNvPr>
              <p:cNvSpPr/>
              <p:nvPr/>
            </p:nvSpPr>
            <p:spPr>
              <a:xfrm>
                <a:off x="2443679" y="4662884"/>
                <a:ext cx="351080" cy="3510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9C41187F-C11A-8C7F-2E12-6D502C5447BA}"/>
                  </a:ext>
                </a:extLst>
              </p:cNvPr>
              <p:cNvSpPr/>
              <p:nvPr/>
            </p:nvSpPr>
            <p:spPr>
              <a:xfrm>
                <a:off x="2511824" y="4731029"/>
                <a:ext cx="214790" cy="2147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4347F55-DCC5-1671-ADDF-69672AC4C188}"/>
                </a:ext>
              </a:extLst>
            </p:cNvPr>
            <p:cNvSpPr txBox="1"/>
            <p:nvPr/>
          </p:nvSpPr>
          <p:spPr>
            <a:xfrm>
              <a:off x="1000584" y="5051015"/>
              <a:ext cx="9652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  <a:tabLst>
                  <a:tab pos="1614488" algn="l"/>
                  <a:tab pos="2509838" algn="l"/>
                </a:tabLst>
              </a:pPr>
              <a:r>
                <a:rPr lang="de-DE" sz="2400" b="1" dirty="0">
                  <a:ea typeface="Tahoma" panose="020B0604030504040204" pitchFamily="34" charset="0"/>
                  <a:cs typeface="Tahoma" panose="020B0604030504040204" pitchFamily="34" charset="0"/>
                </a:rPr>
                <a:t>1970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44E66FF-FD2D-878E-AF7E-2B7507C050BA}"/>
              </a:ext>
            </a:extLst>
          </p:cNvPr>
          <p:cNvGrpSpPr/>
          <p:nvPr/>
        </p:nvGrpSpPr>
        <p:grpSpPr>
          <a:xfrm>
            <a:off x="6557853" y="5397978"/>
            <a:ext cx="965200" cy="757463"/>
            <a:chOff x="3370167" y="4662884"/>
            <a:chExt cx="965200" cy="757463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6EE93F36-3BC3-D13C-2ABA-F30EF93A1E8F}"/>
                </a:ext>
              </a:extLst>
            </p:cNvPr>
            <p:cNvGrpSpPr/>
            <p:nvPr/>
          </p:nvGrpSpPr>
          <p:grpSpPr>
            <a:xfrm>
              <a:off x="3690247" y="4662884"/>
              <a:ext cx="325040" cy="325040"/>
              <a:chOff x="2443679" y="4662884"/>
              <a:chExt cx="351080" cy="35108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78535126-C2FE-C9AB-275A-ECE21A98548B}"/>
                  </a:ext>
                </a:extLst>
              </p:cNvPr>
              <p:cNvSpPr/>
              <p:nvPr/>
            </p:nvSpPr>
            <p:spPr>
              <a:xfrm>
                <a:off x="2443679" y="4662884"/>
                <a:ext cx="351080" cy="3510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D2A8207C-B257-342B-3B1E-675AD166D4CC}"/>
                  </a:ext>
                </a:extLst>
              </p:cNvPr>
              <p:cNvSpPr/>
              <p:nvPr/>
            </p:nvSpPr>
            <p:spPr>
              <a:xfrm>
                <a:off x="2511824" y="4731029"/>
                <a:ext cx="214790" cy="2147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06BCB7F8-2817-3A5F-FCAD-D1AA8E8218E7}"/>
                </a:ext>
              </a:extLst>
            </p:cNvPr>
            <p:cNvSpPr txBox="1"/>
            <p:nvPr/>
          </p:nvSpPr>
          <p:spPr>
            <a:xfrm>
              <a:off x="3370167" y="5051015"/>
              <a:ext cx="9652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  <a:tabLst>
                  <a:tab pos="1614488" algn="l"/>
                  <a:tab pos="2509838" algn="l"/>
                </a:tabLst>
              </a:pPr>
              <a:r>
                <a:rPr lang="de-DE" sz="2400" b="1" dirty="0">
                  <a:ea typeface="Tahoma" panose="020B0604030504040204" pitchFamily="34" charset="0"/>
                  <a:cs typeface="Tahoma" panose="020B0604030504040204" pitchFamily="34" charset="0"/>
                </a:rPr>
                <a:t>2025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12875E0-9247-104B-EB09-0DC41720772B}"/>
              </a:ext>
            </a:extLst>
          </p:cNvPr>
          <p:cNvGrpSpPr/>
          <p:nvPr/>
        </p:nvGrpSpPr>
        <p:grpSpPr>
          <a:xfrm>
            <a:off x="9405155" y="5397978"/>
            <a:ext cx="965200" cy="757463"/>
            <a:chOff x="4681428" y="4662884"/>
            <a:chExt cx="965200" cy="757463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632B1A34-E487-E867-7856-861971AC44C8}"/>
                </a:ext>
              </a:extLst>
            </p:cNvPr>
            <p:cNvGrpSpPr/>
            <p:nvPr/>
          </p:nvGrpSpPr>
          <p:grpSpPr>
            <a:xfrm>
              <a:off x="5001508" y="4662884"/>
              <a:ext cx="325040" cy="325040"/>
              <a:chOff x="2443679" y="4662884"/>
              <a:chExt cx="351080" cy="351080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FA625DE9-0976-4C97-CF75-82CEEF121A03}"/>
                  </a:ext>
                </a:extLst>
              </p:cNvPr>
              <p:cNvSpPr/>
              <p:nvPr/>
            </p:nvSpPr>
            <p:spPr>
              <a:xfrm>
                <a:off x="2443679" y="4662884"/>
                <a:ext cx="351080" cy="3510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D2071E5D-0235-8EAA-0281-A42919101360}"/>
                  </a:ext>
                </a:extLst>
              </p:cNvPr>
              <p:cNvSpPr/>
              <p:nvPr/>
            </p:nvSpPr>
            <p:spPr>
              <a:xfrm>
                <a:off x="2511824" y="4731029"/>
                <a:ext cx="214790" cy="2147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67CF7A6-FD21-6082-B13F-06AAB8D986C0}"/>
                </a:ext>
              </a:extLst>
            </p:cNvPr>
            <p:cNvSpPr txBox="1"/>
            <p:nvPr/>
          </p:nvSpPr>
          <p:spPr>
            <a:xfrm>
              <a:off x="4681428" y="5051015"/>
              <a:ext cx="9652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  <a:tabLst>
                  <a:tab pos="1614488" algn="l"/>
                  <a:tab pos="2509838" algn="l"/>
                </a:tabLst>
              </a:pPr>
              <a:r>
                <a:rPr lang="de-DE" sz="2400" b="1" dirty="0">
                  <a:ea typeface="Tahoma" panose="020B0604030504040204" pitchFamily="34" charset="0"/>
                  <a:cs typeface="Tahoma" panose="020B0604030504040204" pitchFamily="34" charset="0"/>
                </a:rPr>
                <a:t>2050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5455135-D18E-3F36-AA0A-B92D28C3358C}"/>
              </a:ext>
            </a:extLst>
          </p:cNvPr>
          <p:cNvGrpSpPr>
            <a:grpSpLocks noChangeAspect="1"/>
          </p:cNvGrpSpPr>
          <p:nvPr/>
        </p:nvGrpSpPr>
        <p:grpSpPr>
          <a:xfrm>
            <a:off x="5735877" y="3350328"/>
            <a:ext cx="1596751" cy="900000"/>
            <a:chOff x="-2488271" y="160871"/>
            <a:chExt cx="2207210" cy="1244082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F85B3C4-E726-73DE-E3B0-A4DD6F51E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39621" y="160871"/>
              <a:ext cx="515071" cy="1244082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54E5EF0-AFF6-2613-766C-DC2FEEA17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8271" y="160871"/>
              <a:ext cx="489902" cy="124408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DD50C87-C4E2-551E-4DD4-C9AF6BD87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96132" y="160871"/>
              <a:ext cx="515071" cy="1244082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EEF8668A-EBA5-D891-DBBB-CEBCE3B06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44782" y="160871"/>
              <a:ext cx="489902" cy="1244082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8A67CA7-4BFB-9655-4F1E-A2D3A523D26C}"/>
              </a:ext>
            </a:extLst>
          </p:cNvPr>
          <p:cNvGrpSpPr>
            <a:grpSpLocks noChangeAspect="1"/>
          </p:cNvGrpSpPr>
          <p:nvPr/>
        </p:nvGrpSpPr>
        <p:grpSpPr>
          <a:xfrm>
            <a:off x="1584868" y="3366967"/>
            <a:ext cx="1050356" cy="900000"/>
            <a:chOff x="-2488271" y="3301174"/>
            <a:chExt cx="1451919" cy="124408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F918D64-6424-341C-D8E1-B1EA1B91E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39621" y="3301174"/>
              <a:ext cx="515071" cy="1244082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4632BF2-64CC-DEFB-5DDF-182EB3E7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8271" y="3301174"/>
              <a:ext cx="489902" cy="1244082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9E3E261D-17A6-03FB-864C-231C8C26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44782" y="3762013"/>
              <a:ext cx="308430" cy="783243"/>
            </a:xfrm>
            <a:prstGeom prst="rect">
              <a:avLst/>
            </a:prstGeom>
          </p:spPr>
        </p:pic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75AE4491-377C-CA81-8D09-5DA0CC564505}"/>
              </a:ext>
            </a:extLst>
          </p:cNvPr>
          <p:cNvSpPr txBox="1"/>
          <p:nvPr/>
        </p:nvSpPr>
        <p:spPr>
          <a:xfrm>
            <a:off x="661296" y="1863322"/>
            <a:ext cx="93224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 dirty="0">
                <a:latin typeface="+mn-lt"/>
              </a:rPr>
              <a:t>Weltweit verfügbare Ackerfläche je Mensch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357F73F-0708-F4B0-2BC4-07C1160CDDE0}"/>
              </a:ext>
            </a:extLst>
          </p:cNvPr>
          <p:cNvSpPr txBox="1"/>
          <p:nvPr/>
        </p:nvSpPr>
        <p:spPr>
          <a:xfrm>
            <a:off x="661296" y="2420548"/>
            <a:ext cx="289750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2400" b="1" dirty="0"/>
              <a:t>4 Mrd</a:t>
            </a:r>
            <a:r>
              <a:rPr lang="de-AT" sz="2400" dirty="0"/>
              <a:t>. </a:t>
            </a:r>
            <a:r>
              <a:rPr lang="de-AT" sz="2000" dirty="0"/>
              <a:t>Menschen</a:t>
            </a:r>
          </a:p>
          <a:p>
            <a:pPr>
              <a:lnSpc>
                <a:spcPct val="90000"/>
              </a:lnSpc>
            </a:pPr>
            <a:r>
              <a:rPr lang="de-AT" sz="2000" dirty="0"/>
              <a:t>3.800 m</a:t>
            </a:r>
            <a:r>
              <a:rPr lang="de-AT" sz="2000" baseline="30000" dirty="0"/>
              <a:t>2 </a:t>
            </a:r>
            <a:r>
              <a:rPr lang="de-AT" sz="2000" dirty="0"/>
              <a:t>pro Person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582E0A-C925-73F6-0929-37BB36E1DF43}"/>
              </a:ext>
            </a:extLst>
          </p:cNvPr>
          <p:cNvSpPr txBox="1"/>
          <p:nvPr/>
        </p:nvSpPr>
        <p:spPr>
          <a:xfrm>
            <a:off x="5187361" y="2420548"/>
            <a:ext cx="289750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2400" b="1" dirty="0"/>
              <a:t>8 Mrd</a:t>
            </a:r>
            <a:r>
              <a:rPr lang="de-AT" sz="2000" dirty="0"/>
              <a:t>. Menschen</a:t>
            </a:r>
          </a:p>
          <a:p>
            <a:pPr>
              <a:lnSpc>
                <a:spcPct val="90000"/>
              </a:lnSpc>
            </a:pPr>
            <a:r>
              <a:rPr lang="de-AT" sz="2000" dirty="0"/>
              <a:t>1.800 m</a:t>
            </a:r>
            <a:r>
              <a:rPr lang="de-AT" sz="2000" baseline="30000" dirty="0"/>
              <a:t>2 </a:t>
            </a:r>
            <a:r>
              <a:rPr lang="de-AT" sz="2000" dirty="0"/>
              <a:t>pro Person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BB71CE-5695-4F3C-E312-F715F2DC4372}"/>
              </a:ext>
            </a:extLst>
          </p:cNvPr>
          <p:cNvSpPr txBox="1"/>
          <p:nvPr/>
        </p:nvSpPr>
        <p:spPr>
          <a:xfrm>
            <a:off x="8547656" y="2420548"/>
            <a:ext cx="289750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2400" b="1" dirty="0"/>
              <a:t>10 Mrd. </a:t>
            </a:r>
            <a:r>
              <a:rPr lang="de-AT" sz="2000" dirty="0"/>
              <a:t>Menschen</a:t>
            </a:r>
          </a:p>
          <a:p>
            <a:pPr>
              <a:lnSpc>
                <a:spcPct val="90000"/>
              </a:lnSpc>
            </a:pPr>
            <a:r>
              <a:rPr lang="de-AT" sz="2000" dirty="0"/>
              <a:t>1.400 m</a:t>
            </a:r>
            <a:r>
              <a:rPr lang="de-AT" sz="2000" baseline="30000" dirty="0"/>
              <a:t>2 </a:t>
            </a:r>
            <a:r>
              <a:rPr lang="de-AT" sz="2000" dirty="0"/>
              <a:t>pro Person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D1783E0-6079-E050-831A-D4E51D7E1B24}"/>
              </a:ext>
            </a:extLst>
          </p:cNvPr>
          <p:cNvSpPr/>
          <p:nvPr/>
        </p:nvSpPr>
        <p:spPr>
          <a:xfrm>
            <a:off x="8531520" y="3217840"/>
            <a:ext cx="2743383" cy="1826300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75000"/>
                </a:schemeClr>
              </a:gs>
              <a:gs pos="100000">
                <a:srgbClr val="FDFEFB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53000">
                <a:srgbClr val="FFFF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Versiegelung, Erosion, Klimawandel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949A913-B4EE-5F3A-5F16-DE5D27CC7668}"/>
              </a:ext>
            </a:extLst>
          </p:cNvPr>
          <p:cNvGrpSpPr>
            <a:grpSpLocks noChangeAspect="1"/>
          </p:cNvGrpSpPr>
          <p:nvPr/>
        </p:nvGrpSpPr>
        <p:grpSpPr>
          <a:xfrm>
            <a:off x="8793913" y="3324024"/>
            <a:ext cx="2292697" cy="900000"/>
            <a:chOff x="12862104" y="3353799"/>
            <a:chExt cx="3169227" cy="1244082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9DDF44C8-F6A6-D6BA-CAF4-1EC55D5B5842}"/>
                </a:ext>
              </a:extLst>
            </p:cNvPr>
            <p:cNvGrpSpPr/>
            <p:nvPr/>
          </p:nvGrpSpPr>
          <p:grpSpPr>
            <a:xfrm>
              <a:off x="12862104" y="3353799"/>
              <a:ext cx="2207210" cy="1244082"/>
              <a:chOff x="-2488271" y="160871"/>
              <a:chExt cx="2207210" cy="1244082"/>
            </a:xfrm>
          </p:grpSpPr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8CFD8B59-592E-6749-6026-EE7EE7DFB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39621" y="160871"/>
                <a:ext cx="515071" cy="1244082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82741102-AA59-A3AA-6D21-B9B7FAD9B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488271" y="160871"/>
                <a:ext cx="489902" cy="1244082"/>
              </a:xfrm>
              <a:prstGeom prst="rect">
                <a:avLst/>
              </a:prstGeom>
            </p:spPr>
          </p:pic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988969DE-770D-770A-9E56-1CD4BAD12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96132" y="160871"/>
                <a:ext cx="515071" cy="1244082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32CDE315-C5CB-EE82-E334-FB23075DE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344782" y="160871"/>
                <a:ext cx="489902" cy="1244082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D059FAB-5E3E-EBAA-2141-1F5F2878E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8062" y="3353799"/>
              <a:ext cx="515071" cy="124408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FC4934C-8324-2BEB-AA82-B2A5F0710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22901" y="3814638"/>
              <a:ext cx="308430" cy="783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139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1E6D6-7C05-E423-E3FE-B70C22A1F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9EC1A4F-4CD8-3268-BADC-67795048CB11}"/>
              </a:ext>
            </a:extLst>
          </p:cNvPr>
          <p:cNvSpPr/>
          <p:nvPr/>
        </p:nvSpPr>
        <p:spPr>
          <a:xfrm>
            <a:off x="2757" y="1521265"/>
            <a:ext cx="6096000" cy="486240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9FB43E-D080-4F1B-4CDA-C4E8AF12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>
              <a:tabLst>
                <a:tab pos="2778125" algn="l"/>
              </a:tabLst>
            </a:pPr>
            <a:r>
              <a:rPr lang="de-DE" dirty="0"/>
              <a:t>Biomasse: vom Überschuss zum knappen Gut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3505C78-F981-32AA-5C65-5ECF4BCCBB82}"/>
              </a:ext>
            </a:extLst>
          </p:cNvPr>
          <p:cNvSpPr/>
          <p:nvPr/>
        </p:nvSpPr>
        <p:spPr>
          <a:xfrm>
            <a:off x="248469" y="1521266"/>
            <a:ext cx="5832000" cy="1898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de-DE" sz="2000" dirty="0">
                <a:solidFill>
                  <a:srgbClr val="002060"/>
                </a:solidFill>
              </a:rPr>
              <a:t>Große Erfolge im Pflanzenbau bescherten Überschüsse an Getreide, Mais, Soja, etc., h</a:t>
            </a:r>
            <a:r>
              <a:rPr lang="de-DE" sz="2000" dirty="0">
                <a:solidFill>
                  <a:srgbClr val="002060"/>
                </a:solidFill>
                <a:sym typeface="Wingdings" panose="05000000000000000000" pitchFamily="2" charset="2"/>
              </a:rPr>
              <a:t>ochwertige Futtermittel waren nahezu unbegrenzt verfügbar.</a:t>
            </a:r>
            <a:br>
              <a:rPr lang="de-DE" sz="2000" dirty="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de-DE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Lineare Veredelungswirtschaft</a:t>
            </a:r>
            <a:br>
              <a:rPr lang="de-DE" sz="2800" b="1" dirty="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de-DE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maximale Futterverwertung</a:t>
            </a:r>
            <a:endParaRPr lang="de-DE" sz="2200" b="1" dirty="0">
              <a:solidFill>
                <a:srgbClr val="002060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98E92EE-1F0E-E279-AD0D-17D81F0EAC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508" y="3428652"/>
            <a:ext cx="2897500" cy="1835574"/>
          </a:xfrm>
          <a:prstGeom prst="rect">
            <a:avLst/>
          </a:prstGeom>
        </p:spPr>
      </p:pic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A90EA84E-893F-EB49-ED82-991E2FB467E4}"/>
              </a:ext>
            </a:extLst>
          </p:cNvPr>
          <p:cNvCxnSpPr>
            <a:cxnSpLocks/>
          </p:cNvCxnSpPr>
          <p:nvPr/>
        </p:nvCxnSpPr>
        <p:spPr>
          <a:xfrm flipV="1">
            <a:off x="3498889" y="5197314"/>
            <a:ext cx="0" cy="51716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F70CF473-9129-15BE-E4CC-B1BCC4E08465}"/>
              </a:ext>
            </a:extLst>
          </p:cNvPr>
          <p:cNvGrpSpPr/>
          <p:nvPr/>
        </p:nvGrpSpPr>
        <p:grpSpPr>
          <a:xfrm>
            <a:off x="3022857" y="5626205"/>
            <a:ext cx="965200" cy="757463"/>
            <a:chOff x="1000584" y="4662884"/>
            <a:chExt cx="965200" cy="757463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4C708858-008C-4688-C639-32AACC9373A0}"/>
                </a:ext>
              </a:extLst>
            </p:cNvPr>
            <p:cNvGrpSpPr/>
            <p:nvPr/>
          </p:nvGrpSpPr>
          <p:grpSpPr>
            <a:xfrm>
              <a:off x="1320664" y="4662884"/>
              <a:ext cx="325040" cy="325040"/>
              <a:chOff x="2443679" y="4662884"/>
              <a:chExt cx="351080" cy="351080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FC4071BD-FE67-6FB0-1580-F47BD27AE80F}"/>
                  </a:ext>
                </a:extLst>
              </p:cNvPr>
              <p:cNvSpPr/>
              <p:nvPr/>
            </p:nvSpPr>
            <p:spPr>
              <a:xfrm>
                <a:off x="2443679" y="4662884"/>
                <a:ext cx="351080" cy="3510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4316456E-AD90-D792-0F45-C4C898782712}"/>
                  </a:ext>
                </a:extLst>
              </p:cNvPr>
              <p:cNvSpPr/>
              <p:nvPr/>
            </p:nvSpPr>
            <p:spPr>
              <a:xfrm>
                <a:off x="2511824" y="4731029"/>
                <a:ext cx="214790" cy="21479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881E0556-8EF5-E7E9-DB99-183E1C59EDDB}"/>
                </a:ext>
              </a:extLst>
            </p:cNvPr>
            <p:cNvSpPr txBox="1"/>
            <p:nvPr/>
          </p:nvSpPr>
          <p:spPr>
            <a:xfrm>
              <a:off x="1000584" y="5051015"/>
              <a:ext cx="9652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600"/>
                </a:spcAft>
                <a:tabLst>
                  <a:tab pos="1614488" algn="l"/>
                  <a:tab pos="2509838" algn="l"/>
                </a:tabLst>
              </a:pPr>
              <a:r>
                <a:rPr lang="de-DE" sz="2400" b="1" dirty="0">
                  <a:ea typeface="Tahoma" panose="020B0604030504040204" pitchFamily="34" charset="0"/>
                  <a:cs typeface="Tahoma" panose="020B0604030504040204" pitchFamily="34" charset="0"/>
                </a:rPr>
                <a:t>1970</a:t>
              </a:r>
            </a:p>
          </p:txBody>
        </p:sp>
      </p:grpSp>
      <p:pic>
        <p:nvPicPr>
          <p:cNvPr id="8" name="Grafik 7" descr="Schwein Silhouette">
            <a:extLst>
              <a:ext uri="{FF2B5EF4-FFF2-40B4-BE49-F238E27FC236}">
                <a16:creationId xmlns:a16="http://schemas.microsoft.com/office/drawing/2014/main" id="{67D754C8-3BE2-6740-A336-82709CF4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8737" y="4095898"/>
            <a:ext cx="934785" cy="934785"/>
          </a:xfrm>
          <a:prstGeom prst="rect">
            <a:avLst/>
          </a:prstGeom>
        </p:spPr>
      </p:pic>
      <p:pic>
        <p:nvPicPr>
          <p:cNvPr id="10" name="Grafik 9" descr="Huhn Silhouette">
            <a:extLst>
              <a:ext uri="{FF2B5EF4-FFF2-40B4-BE49-F238E27FC236}">
                <a16:creationId xmlns:a16="http://schemas.microsoft.com/office/drawing/2014/main" id="{53F88C7D-6FBF-B28D-864E-D97BFB575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65413" y="3196575"/>
            <a:ext cx="1241432" cy="1241432"/>
          </a:xfrm>
          <a:prstGeom prst="rect">
            <a:avLst/>
          </a:prstGeom>
        </p:spPr>
      </p:pic>
      <p:pic>
        <p:nvPicPr>
          <p:cNvPr id="13" name="Grafik 12" descr="Kuh Silhouette">
            <a:extLst>
              <a:ext uri="{FF2B5EF4-FFF2-40B4-BE49-F238E27FC236}">
                <a16:creationId xmlns:a16="http://schemas.microsoft.com/office/drawing/2014/main" id="{B879C936-F75C-26D3-8626-91A8D87D60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88070" y="4950772"/>
            <a:ext cx="596119" cy="596119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F0D4A0F2-4621-71BC-E903-0749D6FCD984}"/>
              </a:ext>
            </a:extLst>
          </p:cNvPr>
          <p:cNvSpPr/>
          <p:nvPr/>
        </p:nvSpPr>
        <p:spPr>
          <a:xfrm>
            <a:off x="6101445" y="1521266"/>
            <a:ext cx="6096000" cy="4862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11643F3-8F3F-59FF-CC18-5774448D2ACD}"/>
              </a:ext>
            </a:extLst>
          </p:cNvPr>
          <p:cNvSpPr/>
          <p:nvPr/>
        </p:nvSpPr>
        <p:spPr>
          <a:xfrm>
            <a:off x="6080469" y="1521265"/>
            <a:ext cx="5832000" cy="1835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de-DE" sz="2000" dirty="0">
                <a:solidFill>
                  <a:srgbClr val="002060"/>
                </a:solidFill>
              </a:rPr>
              <a:t>Das globale Bevölkerungswachstum verzehrt die Überschüsse aus dem Pflanzenbau. Nutzflächen</a:t>
            </a:r>
            <a:br>
              <a:rPr lang="de-DE" sz="2000" dirty="0">
                <a:solidFill>
                  <a:srgbClr val="002060"/>
                </a:solidFill>
              </a:rPr>
            </a:br>
            <a:r>
              <a:rPr lang="de-DE" sz="2000" dirty="0">
                <a:solidFill>
                  <a:srgbClr val="002060"/>
                </a:solidFill>
              </a:rPr>
              <a:t>und hochwertige Futtermittel werden knapp.</a:t>
            </a:r>
            <a:r>
              <a:rPr lang="de-DE" sz="2400" b="1" dirty="0">
                <a:solidFill>
                  <a:srgbClr val="002060"/>
                </a:solidFill>
              </a:rPr>
              <a:t/>
            </a:r>
            <a:br>
              <a:rPr lang="de-DE" sz="2400" b="1" dirty="0">
                <a:solidFill>
                  <a:srgbClr val="002060"/>
                </a:solidFill>
              </a:rPr>
            </a:br>
            <a:r>
              <a:rPr lang="de-DE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Kreislaufwirtschaft</a:t>
            </a:r>
            <a:br>
              <a:rPr lang="de-DE" sz="2800" b="1" dirty="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de-DE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minimale Nahrungskonkurrenz</a:t>
            </a:r>
            <a:endParaRPr lang="de-DE" sz="2200" b="1" i="1" dirty="0">
              <a:solidFill>
                <a:srgbClr val="002060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9C19704-2DDE-3EA2-404F-4C85D997686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758" y="3428652"/>
            <a:ext cx="2743382" cy="1835574"/>
          </a:xfrm>
          <a:prstGeom prst="rect">
            <a:avLst/>
          </a:prstGeom>
        </p:spPr>
      </p:pic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2292DF75-E184-6CD1-BB5B-CF1645B7755A}"/>
              </a:ext>
            </a:extLst>
          </p:cNvPr>
          <p:cNvCxnSpPr>
            <a:cxnSpLocks/>
          </p:cNvCxnSpPr>
          <p:nvPr/>
        </p:nvCxnSpPr>
        <p:spPr>
          <a:xfrm flipV="1">
            <a:off x="8456991" y="5197314"/>
            <a:ext cx="0" cy="51716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Schwein Silhouette">
            <a:extLst>
              <a:ext uri="{FF2B5EF4-FFF2-40B4-BE49-F238E27FC236}">
                <a16:creationId xmlns:a16="http://schemas.microsoft.com/office/drawing/2014/main" id="{741E7ACF-5161-2D3A-D197-2C213D916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08850" y="4276518"/>
            <a:ext cx="723357" cy="723357"/>
          </a:xfrm>
          <a:prstGeom prst="rect">
            <a:avLst/>
          </a:prstGeom>
        </p:spPr>
      </p:pic>
      <p:pic>
        <p:nvPicPr>
          <p:cNvPr id="33" name="Grafik 32" descr="Huhn Silhouette">
            <a:extLst>
              <a:ext uri="{FF2B5EF4-FFF2-40B4-BE49-F238E27FC236}">
                <a16:creationId xmlns:a16="http://schemas.microsoft.com/office/drawing/2014/main" id="{BEC0FC14-3BF7-318E-BCF6-DD3810614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8957" y="5079262"/>
            <a:ext cx="423142" cy="423142"/>
          </a:xfrm>
          <a:prstGeom prst="rect">
            <a:avLst/>
          </a:prstGeom>
        </p:spPr>
      </p:pic>
      <p:pic>
        <p:nvPicPr>
          <p:cNvPr id="34" name="Grafik 33" descr="Kuh Silhouette">
            <a:extLst>
              <a:ext uri="{FF2B5EF4-FFF2-40B4-BE49-F238E27FC236}">
                <a16:creationId xmlns:a16="http://schemas.microsoft.com/office/drawing/2014/main" id="{4AD96EE8-D7AB-5611-AE04-444DC7257A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62592" y="3144793"/>
            <a:ext cx="1415873" cy="1415873"/>
          </a:xfrm>
          <a:prstGeom prst="rect">
            <a:avLst/>
          </a:prstGeom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BF60D4CC-391F-FA21-B56A-2B0A5C6648F6}"/>
              </a:ext>
            </a:extLst>
          </p:cNvPr>
          <p:cNvCxnSpPr>
            <a:cxnSpLocks/>
          </p:cNvCxnSpPr>
          <p:nvPr/>
        </p:nvCxnSpPr>
        <p:spPr>
          <a:xfrm>
            <a:off x="645163" y="5801745"/>
            <a:ext cx="10939463" cy="0"/>
          </a:xfrm>
          <a:prstGeom prst="line">
            <a:avLst/>
          </a:prstGeom>
          <a:ln w="44450" cap="rnd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E8AA80C-DE34-4936-1EEE-7D8E21B4D91F}"/>
              </a:ext>
            </a:extLst>
          </p:cNvPr>
          <p:cNvGrpSpPr/>
          <p:nvPr/>
        </p:nvGrpSpPr>
        <p:grpSpPr>
          <a:xfrm>
            <a:off x="8294471" y="5626205"/>
            <a:ext cx="325040" cy="325040"/>
            <a:chOff x="2443679" y="4662884"/>
            <a:chExt cx="351080" cy="35108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9AB33642-7CC0-DAC6-2465-5F26A87B55FF}"/>
                </a:ext>
              </a:extLst>
            </p:cNvPr>
            <p:cNvSpPr/>
            <p:nvPr/>
          </p:nvSpPr>
          <p:spPr>
            <a:xfrm>
              <a:off x="2443679" y="4662884"/>
              <a:ext cx="351080" cy="3510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F7F235C2-3F5C-4918-3FD8-5A7505B6F86F}"/>
                </a:ext>
              </a:extLst>
            </p:cNvPr>
            <p:cNvSpPr/>
            <p:nvPr/>
          </p:nvSpPr>
          <p:spPr>
            <a:xfrm>
              <a:off x="2511824" y="4731029"/>
              <a:ext cx="214790" cy="2147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79CF0993-7B86-466E-76FC-18FFC15F0F26}"/>
              </a:ext>
            </a:extLst>
          </p:cNvPr>
          <p:cNvSpPr txBox="1"/>
          <p:nvPr/>
        </p:nvSpPr>
        <p:spPr>
          <a:xfrm>
            <a:off x="7974391" y="6014336"/>
            <a:ext cx="965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  <a:tabLst>
                <a:tab pos="1614488" algn="l"/>
                <a:tab pos="2509838" algn="l"/>
              </a:tabLst>
            </a:pPr>
            <a:r>
              <a:rPr lang="de-DE" sz="2400" b="1" dirty="0">
                <a:ea typeface="Tahoma" panose="020B0604030504040204" pitchFamily="34" charset="0"/>
                <a:cs typeface="Tahoma" panose="020B0604030504040204" pitchFamily="34" charset="0"/>
              </a:rPr>
              <a:t>2050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A59A9B5-B699-1758-CE20-6EB17969D9F0}"/>
              </a:ext>
            </a:extLst>
          </p:cNvPr>
          <p:cNvGrpSpPr>
            <a:grpSpLocks noChangeAspect="1"/>
          </p:cNvGrpSpPr>
          <p:nvPr/>
        </p:nvGrpSpPr>
        <p:grpSpPr>
          <a:xfrm>
            <a:off x="3037151" y="3582126"/>
            <a:ext cx="1050356" cy="900000"/>
            <a:chOff x="-2488271" y="3301174"/>
            <a:chExt cx="1451919" cy="124408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8FA37E8-60CE-B717-47D8-53FF0A78F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39621" y="3301174"/>
              <a:ext cx="515071" cy="1244082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D136CB1-9501-4F92-67A8-16CA9955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8271" y="3301174"/>
              <a:ext cx="489902" cy="1244082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7036023-B6DD-1E36-9199-5D1DCC9F2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44782" y="3762013"/>
              <a:ext cx="308430" cy="783243"/>
            </a:xfrm>
            <a:prstGeom prst="rect">
              <a:avLst/>
            </a:prstGeom>
          </p:spPr>
        </p:pic>
      </p:grpSp>
      <p:sp>
        <p:nvSpPr>
          <p:cNvPr id="49" name="Rechteck 48">
            <a:extLst>
              <a:ext uri="{FF2B5EF4-FFF2-40B4-BE49-F238E27FC236}">
                <a16:creationId xmlns:a16="http://schemas.microsoft.com/office/drawing/2014/main" id="{1AD30CE2-88A3-100F-FB9C-554BFB283FBF}"/>
              </a:ext>
            </a:extLst>
          </p:cNvPr>
          <p:cNvSpPr/>
          <p:nvPr/>
        </p:nvSpPr>
        <p:spPr>
          <a:xfrm>
            <a:off x="7103151" y="3432999"/>
            <a:ext cx="2743383" cy="1826300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75000"/>
                </a:schemeClr>
              </a:gs>
              <a:gs pos="100000">
                <a:srgbClr val="FDFEFB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53000">
                <a:srgbClr val="FFFF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Versiegelung, Erosion, Klimawandel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2903F58-0E10-B092-4336-DDB5A647FD2A}"/>
              </a:ext>
            </a:extLst>
          </p:cNvPr>
          <p:cNvGrpSpPr/>
          <p:nvPr/>
        </p:nvGrpSpPr>
        <p:grpSpPr>
          <a:xfrm>
            <a:off x="7323707" y="3569063"/>
            <a:ext cx="1596750" cy="900000"/>
            <a:chOff x="-2488271" y="160871"/>
            <a:chExt cx="2207210" cy="1244082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1BA1D1FA-B11E-9202-BD8C-338C4C1E2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39621" y="160871"/>
              <a:ext cx="515071" cy="1244082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9F9AF55-3A83-677B-02D7-F269174BE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88271" y="160871"/>
              <a:ext cx="489902" cy="1244082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D42DCB24-3D6F-C348-C6B3-0EA3962AB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96132" y="160871"/>
              <a:ext cx="515071" cy="1244082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019A86F-08DE-EF27-5EA5-161CFA809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44782" y="160871"/>
              <a:ext cx="489902" cy="1244082"/>
            </a:xfrm>
            <a:prstGeom prst="rect">
              <a:avLst/>
            </a:prstGeom>
          </p:spPr>
        </p:pic>
      </p:grpSp>
      <p:pic>
        <p:nvPicPr>
          <p:cNvPr id="31" name="Grafik 30">
            <a:extLst>
              <a:ext uri="{FF2B5EF4-FFF2-40B4-BE49-F238E27FC236}">
                <a16:creationId xmlns:a16="http://schemas.microsoft.com/office/drawing/2014/main" id="{7B66759E-4F66-2E08-4FDD-7444F59DD4C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957" y="3569063"/>
            <a:ext cx="372615" cy="90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639CA35-0379-C49B-006D-3A4E78BC178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278" y="3902445"/>
            <a:ext cx="223126" cy="5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49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0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96EE5-B321-88C1-A1EB-A8E5EA29D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BA9B8-A45E-DE7C-5B3F-3DA71035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19" y="128597"/>
            <a:ext cx="10934295" cy="1169740"/>
          </a:xfrm>
        </p:spPr>
        <p:txBody>
          <a:bodyPr anchor="ctr" anchorCtr="0">
            <a:normAutofit/>
          </a:bodyPr>
          <a:lstStyle/>
          <a:p>
            <a:r>
              <a:rPr lang="de-DE" sz="3200" b="0" i="1" dirty="0">
                <a:solidFill>
                  <a:schemeClr val="accent6">
                    <a:lumMod val="50000"/>
                  </a:schemeClr>
                </a:solidFill>
              </a:rPr>
              <a:t>Brauchen wir überhaupt noch Nutztiere?</a:t>
            </a:r>
            <a:endParaRPr lang="de-AT" sz="2800" b="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DDA4F8-9C91-8193-26C2-E2055EB7CDE9}"/>
              </a:ext>
            </a:extLst>
          </p:cNvPr>
          <p:cNvSpPr txBox="1"/>
          <p:nvPr/>
        </p:nvSpPr>
        <p:spPr>
          <a:xfrm>
            <a:off x="1881351" y="2532262"/>
            <a:ext cx="902213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600" b="1" dirty="0"/>
              <a:t>Das Alleinstellungsmerkmal von Biomasse</a:t>
            </a:r>
            <a:br>
              <a:rPr lang="de-DE" sz="3600" b="1" dirty="0"/>
            </a:br>
            <a:r>
              <a:rPr lang="de-DE" sz="3600" b="1" dirty="0"/>
              <a:t>ist ihre hohe Funktionalität. Ihre Nutzung erfolgt entlang der Kaskade </a:t>
            </a:r>
            <a:r>
              <a:rPr lang="de-DE" sz="3600" b="1" i="1" dirty="0">
                <a:solidFill>
                  <a:srgbClr val="0070C0"/>
                </a:solidFill>
              </a:rPr>
              <a:t>Teller &gt; Trog &gt; Tank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1356A72-56B0-D270-3930-19A352B1A5B6}"/>
              </a:ext>
            </a:extLst>
          </p:cNvPr>
          <p:cNvSpPr txBox="1"/>
          <p:nvPr/>
        </p:nvSpPr>
        <p:spPr>
          <a:xfrm>
            <a:off x="308283" y="2478402"/>
            <a:ext cx="149860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sz="11500" b="1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858210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160871"/>
            <a:ext cx="10508573" cy="1169740"/>
          </a:xfrm>
        </p:spPr>
        <p:txBody>
          <a:bodyPr anchor="ctr" anchorCtr="0">
            <a:normAutofit/>
          </a:bodyPr>
          <a:lstStyle/>
          <a:p>
            <a:r>
              <a:rPr lang="de-DE" sz="3600" dirty="0"/>
              <a:t>Die Energiegewinnung aus Biomasse ist ineffizient</a:t>
            </a:r>
            <a:endParaRPr lang="de-DE" sz="3600" b="1" dirty="0">
              <a:latin typeface="+mn-lt"/>
            </a:endParaRPr>
          </a:p>
        </p:txBody>
      </p:sp>
      <p:pic>
        <p:nvPicPr>
          <p:cNvPr id="3" name="Grafik 2" descr="Ein Bild, das gelb, Clipart, Kreis, Cartoon enthält.&#10;&#10;Automatisch generierte Beschreibung">
            <a:extLst>
              <a:ext uri="{FF2B5EF4-FFF2-40B4-BE49-F238E27FC236}">
                <a16:creationId xmlns:a16="http://schemas.microsoft.com/office/drawing/2014/main" id="{5517E90E-DDFE-CEB1-6B52-AE4480ED91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7913" y="1648336"/>
            <a:ext cx="1549027" cy="1542600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4155B53B-ABE2-220F-5D5C-1CDB00B7E837}"/>
              </a:ext>
            </a:extLst>
          </p:cNvPr>
          <p:cNvSpPr/>
          <p:nvPr/>
        </p:nvSpPr>
        <p:spPr>
          <a:xfrm>
            <a:off x="1635482" y="2263145"/>
            <a:ext cx="865304" cy="312983"/>
          </a:xfrm>
          <a:prstGeom prst="rightArrow">
            <a:avLst/>
          </a:prstGeom>
          <a:solidFill>
            <a:srgbClr val="0069B4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AF31201-F35A-3AE3-4C26-7F1157D017BE}"/>
              </a:ext>
            </a:extLst>
          </p:cNvPr>
          <p:cNvSpPr/>
          <p:nvPr/>
        </p:nvSpPr>
        <p:spPr>
          <a:xfrm>
            <a:off x="4592133" y="1950162"/>
            <a:ext cx="2920702" cy="9389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GAP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Glycerinaldehyd-3-P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C3-Körper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569B2B1-3B7A-C9B3-67D5-CADD8EC46E69}"/>
              </a:ext>
            </a:extLst>
          </p:cNvPr>
          <p:cNvSpPr/>
          <p:nvPr/>
        </p:nvSpPr>
        <p:spPr>
          <a:xfrm>
            <a:off x="2544774" y="1894245"/>
            <a:ext cx="1979382" cy="1050782"/>
          </a:xfrm>
          <a:prstGeom prst="roundRect">
            <a:avLst>
              <a:gd name="adj" fmla="val 8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Photosynthese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inklusive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Dunkelreaktion</a:t>
            </a: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1122334-8142-E13A-5045-10A4EFE95654}"/>
              </a:ext>
            </a:extLst>
          </p:cNvPr>
          <p:cNvGrpSpPr/>
          <p:nvPr/>
        </p:nvGrpSpPr>
        <p:grpSpPr>
          <a:xfrm>
            <a:off x="908263" y="3399227"/>
            <a:ext cx="6069407" cy="611480"/>
            <a:chOff x="908263" y="3589585"/>
            <a:chExt cx="6069407" cy="672628"/>
          </a:xfrm>
        </p:grpSpPr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6410ABC9-F0A1-9D50-B267-25CDD0F7FC29}"/>
                </a:ext>
              </a:extLst>
            </p:cNvPr>
            <p:cNvCxnSpPr/>
            <p:nvPr/>
          </p:nvCxnSpPr>
          <p:spPr>
            <a:xfrm>
              <a:off x="908263" y="3933760"/>
              <a:ext cx="6069407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A43861A2-6D62-600A-4E57-F8444DC4D7E5}"/>
                </a:ext>
              </a:extLst>
            </p:cNvPr>
            <p:cNvSpPr/>
            <p:nvPr/>
          </p:nvSpPr>
          <p:spPr>
            <a:xfrm>
              <a:off x="1184425" y="3589585"/>
              <a:ext cx="5625166" cy="672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</a:rPr>
                <a:t>Die Nutzungseffizienz des verwertbaren Sonnenlichts bis zum ersten nutzbaren Stoff (3-Körper)  ist besser als PV</a:t>
              </a:r>
            </a:p>
          </p:txBody>
        </p:sp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4845E1B8-C94D-28D8-6243-CE6328A15168}"/>
              </a:ext>
            </a:extLst>
          </p:cNvPr>
          <p:cNvSpPr/>
          <p:nvPr/>
        </p:nvSpPr>
        <p:spPr>
          <a:xfrm>
            <a:off x="736600" y="4844995"/>
            <a:ext cx="8691762" cy="1101105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accent3">
                    <a:lumMod val="50000"/>
                  </a:schemeClr>
                </a:solidFill>
              </a:rPr>
              <a:t>Der Brennwert der geernteten Biomasse speichert im Mittel nur 1 - 3 % der eingestrahlten Sonnenenergie</a:t>
            </a:r>
            <a:r>
              <a:rPr lang="de-DE" sz="2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 descr="Struktur von Glycerinaldehyd-3-phosphat">
            <a:extLst>
              <a:ext uri="{FF2B5EF4-FFF2-40B4-BE49-F238E27FC236}">
                <a16:creationId xmlns:a16="http://schemas.microsoft.com/office/drawing/2014/main" id="{9B69C346-228F-38F1-1E56-ABD864ED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43" y="1252204"/>
            <a:ext cx="1549026" cy="7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CF55D04-00C9-1855-93C7-BE7867C3FDCF}"/>
              </a:ext>
            </a:extLst>
          </p:cNvPr>
          <p:cNvSpPr/>
          <p:nvPr/>
        </p:nvSpPr>
        <p:spPr>
          <a:xfrm>
            <a:off x="8481675" y="1989675"/>
            <a:ext cx="3571222" cy="812170"/>
          </a:xfrm>
          <a:prstGeom prst="roundRect">
            <a:avLst>
              <a:gd name="adj" fmla="val 8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1200"/>
              </a:spcAft>
            </a:pPr>
            <a:r>
              <a:rPr lang="de-DE" sz="2200" dirty="0">
                <a:solidFill>
                  <a:schemeClr val="tx1"/>
                </a:solidFill>
              </a:rPr>
              <a:t>Eiweiß, Fett, Kohlenhydrate,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sonstige Biomoleküle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D776987C-96FF-6BF7-D2BD-DC80403CE843}"/>
              </a:ext>
            </a:extLst>
          </p:cNvPr>
          <p:cNvSpPr/>
          <p:nvPr/>
        </p:nvSpPr>
        <p:spPr>
          <a:xfrm>
            <a:off x="7597181" y="2239269"/>
            <a:ext cx="865304" cy="312983"/>
          </a:xfrm>
          <a:prstGeom prst="rightArrow">
            <a:avLst/>
          </a:prstGeom>
          <a:solidFill>
            <a:srgbClr val="0069B4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C1067F31-00D3-D7F5-65EE-1BD07C5F41FA}"/>
              </a:ext>
            </a:extLst>
          </p:cNvPr>
          <p:cNvSpPr/>
          <p:nvPr/>
        </p:nvSpPr>
        <p:spPr>
          <a:xfrm rot="5400000">
            <a:off x="11083264" y="3158593"/>
            <a:ext cx="865304" cy="312983"/>
          </a:xfrm>
          <a:prstGeom prst="rightArrow">
            <a:avLst/>
          </a:prstGeom>
          <a:solidFill>
            <a:srgbClr val="0069B4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DA7F150-D8CB-F664-5F45-4DE31A715422}"/>
              </a:ext>
            </a:extLst>
          </p:cNvPr>
          <p:cNvSpPr/>
          <p:nvPr/>
        </p:nvSpPr>
        <p:spPr>
          <a:xfrm>
            <a:off x="10978937" y="3783353"/>
            <a:ext cx="1073960" cy="812170"/>
          </a:xfrm>
          <a:prstGeom prst="roundRect">
            <a:avLst>
              <a:gd name="adj" fmla="val 8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e-DE" sz="2200" b="1" dirty="0">
                <a:solidFill>
                  <a:schemeClr val="tx1"/>
                </a:solidFill>
              </a:rPr>
              <a:t>ganze</a:t>
            </a:r>
            <a:br>
              <a:rPr lang="de-DE" sz="2200" b="1" dirty="0">
                <a:solidFill>
                  <a:schemeClr val="tx1"/>
                </a:solidFill>
              </a:rPr>
            </a:br>
            <a:r>
              <a:rPr lang="de-DE" sz="2200" b="1" dirty="0">
                <a:solidFill>
                  <a:schemeClr val="tx1"/>
                </a:solidFill>
              </a:rPr>
              <a:t>Pflanze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8" name="Bogen 17">
            <a:extLst>
              <a:ext uri="{FF2B5EF4-FFF2-40B4-BE49-F238E27FC236}">
                <a16:creationId xmlns:a16="http://schemas.microsoft.com/office/drawing/2014/main" id="{0FD69848-D845-8D3C-032B-594A36FACC05}"/>
              </a:ext>
            </a:extLst>
          </p:cNvPr>
          <p:cNvSpPr/>
          <p:nvPr/>
        </p:nvSpPr>
        <p:spPr>
          <a:xfrm>
            <a:off x="7350368" y="2978207"/>
            <a:ext cx="2406412" cy="1382340"/>
          </a:xfrm>
          <a:prstGeom prst="arc">
            <a:avLst>
              <a:gd name="adj1" fmla="val 882214"/>
              <a:gd name="adj2" fmla="val 13961182"/>
            </a:avLst>
          </a:prstGeom>
          <a:ln w="57150">
            <a:solidFill>
              <a:srgbClr val="0069B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F946A9-725C-1FAE-81AB-A21A4B766CC4}"/>
              </a:ext>
            </a:extLst>
          </p:cNvPr>
          <p:cNvSpPr/>
          <p:nvPr/>
        </p:nvSpPr>
        <p:spPr>
          <a:xfrm>
            <a:off x="8000525" y="2893333"/>
            <a:ext cx="3166261" cy="1050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tx1"/>
                </a:solidFill>
              </a:rPr>
              <a:t>Energieverbrauch durch Aufbau und Erhaltung der lebenden Biomasse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08A833-B54C-449E-B128-39967E8D71EA}"/>
              </a:ext>
            </a:extLst>
          </p:cNvPr>
          <p:cNvSpPr txBox="1"/>
          <p:nvPr/>
        </p:nvSpPr>
        <p:spPr>
          <a:xfrm rot="5400000">
            <a:off x="10289541" y="4735960"/>
            <a:ext cx="430887" cy="309582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r"/>
            <a:r>
              <a:rPr lang="de-DE" sz="800" dirty="0"/>
              <a:t>Par Arnaldo </a:t>
            </a:r>
            <a:r>
              <a:rPr lang="de-DE" sz="800" dirty="0" err="1"/>
              <a:t>Zitti</a:t>
            </a:r>
            <a:r>
              <a:rPr lang="de-DE" sz="800" dirty="0"/>
              <a:t> (</a:t>
            </a:r>
            <a:r>
              <a:rPr lang="de-DE" sz="800" dirty="0" err="1"/>
              <a:t>user</a:t>
            </a:r>
            <a:r>
              <a:rPr lang="de-DE" sz="800" dirty="0"/>
              <a:t> Homer) — Photographie </a:t>
            </a:r>
            <a:r>
              <a:rPr lang="de-DE" sz="800" dirty="0" err="1"/>
              <a:t>personnelle</a:t>
            </a:r>
            <a:r>
              <a:rPr lang="de-DE" sz="800" dirty="0"/>
              <a:t>, CC BY 2.5, https://commons.wikimedia.org/w/index.php?curid=1223670</a:t>
            </a:r>
          </a:p>
        </p:txBody>
      </p:sp>
      <p:pic>
        <p:nvPicPr>
          <p:cNvPr id="28" name="Grafik 27" descr="Ein Bild, das draußen, Gras, Farm, Traktor enthält.&#10;&#10;Automatisch generierte Beschreibung">
            <a:extLst>
              <a:ext uri="{FF2B5EF4-FFF2-40B4-BE49-F238E27FC236}">
                <a16:creationId xmlns:a16="http://schemas.microsoft.com/office/drawing/2014/main" id="{FF5F1ED5-023C-FE88-4450-D0F2B3E068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177" y="4664028"/>
            <a:ext cx="19507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1461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F98FD580-0F9F-F667-8B92-0E629004C99D}"/>
              </a:ext>
            </a:extLst>
          </p:cNvPr>
          <p:cNvSpPr/>
          <p:nvPr/>
        </p:nvSpPr>
        <p:spPr>
          <a:xfrm>
            <a:off x="732468" y="1625483"/>
            <a:ext cx="7975842" cy="47096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C0B598F3-64F7-B057-918B-123A6F7996AD}"/>
              </a:ext>
            </a:extLst>
          </p:cNvPr>
          <p:cNvSpPr/>
          <p:nvPr/>
        </p:nvSpPr>
        <p:spPr>
          <a:xfrm>
            <a:off x="9583465" y="1639139"/>
            <a:ext cx="2411311" cy="4721748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spcAft>
                <a:spcPts val="3200"/>
              </a:spcAft>
            </a:pPr>
            <a:r>
              <a:rPr lang="de-DE" sz="2400" b="1" dirty="0">
                <a:solidFill>
                  <a:srgbClr val="0070C0"/>
                </a:solidFill>
              </a:rPr>
              <a:t>Nutzungskaskade</a:t>
            </a:r>
            <a:br>
              <a:rPr lang="de-DE" sz="2400" b="1" dirty="0">
                <a:solidFill>
                  <a:srgbClr val="0070C0"/>
                </a:solidFill>
              </a:rPr>
            </a:br>
            <a:r>
              <a:rPr lang="de-DE" sz="2400" b="1" dirty="0">
                <a:solidFill>
                  <a:srgbClr val="0070C0"/>
                </a:solidFill>
              </a:rPr>
              <a:t>der Biomasse</a:t>
            </a:r>
          </a:p>
          <a:p>
            <a:pPr>
              <a:spcAft>
                <a:spcPts val="3200"/>
              </a:spcAft>
            </a:pPr>
            <a:r>
              <a:rPr lang="de-DE" sz="2400" dirty="0">
                <a:solidFill>
                  <a:srgbClr val="0070C0"/>
                </a:solidFill>
              </a:rPr>
              <a:t>primäre</a:t>
            </a:r>
            <a:br>
              <a:rPr lang="de-DE" sz="2400" dirty="0">
                <a:solidFill>
                  <a:srgbClr val="0070C0"/>
                </a:solidFill>
              </a:rPr>
            </a:br>
            <a:r>
              <a:rPr lang="de-DE" sz="2400" dirty="0">
                <a:solidFill>
                  <a:srgbClr val="0070C0"/>
                </a:solidFill>
              </a:rPr>
              <a:t>Biomasse</a:t>
            </a:r>
          </a:p>
          <a:p>
            <a:pPr>
              <a:spcAft>
                <a:spcPts val="3200"/>
              </a:spcAft>
            </a:pPr>
            <a:r>
              <a:rPr lang="de-DE" sz="2400" dirty="0">
                <a:solidFill>
                  <a:srgbClr val="0070C0"/>
                </a:solidFill>
              </a:rPr>
              <a:t>sekundäre</a:t>
            </a:r>
            <a:br>
              <a:rPr lang="de-DE" sz="2400" dirty="0">
                <a:solidFill>
                  <a:srgbClr val="0070C0"/>
                </a:solidFill>
              </a:rPr>
            </a:br>
            <a:r>
              <a:rPr lang="de-DE" sz="2400" dirty="0">
                <a:solidFill>
                  <a:srgbClr val="0070C0"/>
                </a:solidFill>
              </a:rPr>
              <a:t>Biomasse</a:t>
            </a:r>
          </a:p>
          <a:p>
            <a:pPr>
              <a:spcAft>
                <a:spcPts val="3200"/>
              </a:spcAft>
            </a:pPr>
            <a:r>
              <a:rPr lang="de-DE" sz="2400" dirty="0">
                <a:solidFill>
                  <a:srgbClr val="0070C0"/>
                </a:solidFill>
              </a:rPr>
              <a:t>Biomasse …</a:t>
            </a:r>
          </a:p>
          <a:p>
            <a:pPr>
              <a:spcAft>
                <a:spcPts val="3200"/>
              </a:spcAft>
            </a:pPr>
            <a:r>
              <a:rPr lang="de-DE" sz="2400" dirty="0">
                <a:solidFill>
                  <a:srgbClr val="0070C0"/>
                </a:solidFill>
              </a:rPr>
              <a:t>zuletzt Energie</a:t>
            </a:r>
            <a:endParaRPr lang="de-DE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600" y="160871"/>
            <a:ext cx="10508573" cy="1169740"/>
          </a:xfrm>
        </p:spPr>
        <p:txBody>
          <a:bodyPr anchor="ctr" anchorCtr="0">
            <a:normAutofit/>
          </a:bodyPr>
          <a:lstStyle/>
          <a:p>
            <a:r>
              <a:rPr lang="de-DE" sz="3600" dirty="0"/>
              <a:t>Das Alleinstellungsmerkmal der Biomasse ist ihre</a:t>
            </a:r>
            <a:br>
              <a:rPr lang="de-DE" sz="3600" dirty="0"/>
            </a:br>
            <a:r>
              <a:rPr lang="de-DE" sz="3600" dirty="0"/>
              <a:t>hohe Funktionalität (Nahrung, techn. Funktionsstoffe)</a:t>
            </a:r>
            <a:endParaRPr lang="de-DE" sz="3600" b="1" dirty="0">
              <a:latin typeface="+mn-lt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38F1E6E-3F12-6799-7DAE-43EB96251759}"/>
              </a:ext>
            </a:extLst>
          </p:cNvPr>
          <p:cNvSpPr txBox="1"/>
          <p:nvPr/>
        </p:nvSpPr>
        <p:spPr>
          <a:xfrm>
            <a:off x="732468" y="1651209"/>
            <a:ext cx="1000481" cy="4709678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vert270" wrap="square" rtlCol="0" anchor="ctr" anchorCtr="1">
            <a:noAutofit/>
          </a:bodyPr>
          <a:lstStyle/>
          <a:p>
            <a:pPr>
              <a:spcAft>
                <a:spcPts val="600"/>
              </a:spcAft>
            </a:pPr>
            <a:r>
              <a:rPr lang="de-DE" sz="6000" dirty="0">
                <a:solidFill>
                  <a:schemeClr val="accent6">
                    <a:lumMod val="20000"/>
                    <a:lumOff val="8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Biomasse</a:t>
            </a:r>
          </a:p>
        </p:txBody>
      </p:sp>
      <p:sp>
        <p:nvSpPr>
          <p:cNvPr id="36" name="Abgerundetes Rechteck 24">
            <a:extLst>
              <a:ext uri="{FF2B5EF4-FFF2-40B4-BE49-F238E27FC236}">
                <a16:creationId xmlns:a16="http://schemas.microsoft.com/office/drawing/2014/main" id="{72190F1F-439B-EE83-5BA3-9B74E5D175D9}"/>
              </a:ext>
            </a:extLst>
          </p:cNvPr>
          <p:cNvSpPr/>
          <p:nvPr/>
        </p:nvSpPr>
        <p:spPr bwMode="auto">
          <a:xfrm>
            <a:off x="1740180" y="1651210"/>
            <a:ext cx="1980000" cy="1344796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solidFill>
              <a:srgbClr val="660066"/>
            </a:solidFill>
          </a:ln>
        </p:spPr>
        <p:txBody>
          <a:bodyPr wrap="square" rtlCol="0" anchor="ctr" anchorCtr="0">
            <a:noAutofit/>
          </a:bodyPr>
          <a:lstStyle/>
          <a:p>
            <a:pPr algn="l">
              <a:spcAft>
                <a:spcPts val="900"/>
              </a:spcAft>
            </a:pPr>
            <a:r>
              <a:rPr lang="de-DE" sz="2200" b="1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Primäre Nutzung</a:t>
            </a:r>
            <a:endParaRPr lang="de-DE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bgerundetes Rechteck 24">
            <a:extLst>
              <a:ext uri="{FF2B5EF4-FFF2-40B4-BE49-F238E27FC236}">
                <a16:creationId xmlns:a16="http://schemas.microsoft.com/office/drawing/2014/main" id="{10F6E3B9-ECF6-11B9-39DD-36FA76F77B6B}"/>
              </a:ext>
            </a:extLst>
          </p:cNvPr>
          <p:cNvSpPr/>
          <p:nvPr/>
        </p:nvSpPr>
        <p:spPr bwMode="auto">
          <a:xfrm>
            <a:off x="1740180" y="2996006"/>
            <a:ext cx="1980000" cy="3364881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rgbClr val="660066"/>
            </a:solidFill>
          </a:ln>
        </p:spPr>
        <p:txBody>
          <a:bodyPr wrap="square" rtlCol="0" anchor="ctr" anchorCtr="0">
            <a:noAutofit/>
          </a:bodyPr>
          <a:lstStyle/>
          <a:p>
            <a:pPr algn="l">
              <a:spcAft>
                <a:spcPts val="1200"/>
              </a:spcAft>
            </a:pPr>
            <a:r>
              <a:rPr lang="de-DE" sz="22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für primäre Zwecke ungeeignete Biomasse</a:t>
            </a:r>
          </a:p>
          <a:p>
            <a:pPr algn="l">
              <a:spcAft>
                <a:spcPts val="1200"/>
              </a:spcAft>
            </a:pPr>
            <a:r>
              <a:rPr lang="de-DE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(Reststoffe der Primärnutzung sowie generell</a:t>
            </a:r>
            <a:br>
              <a:rPr lang="de-DE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ungeeignete Biomassen, z.B. Gras…)</a:t>
            </a:r>
            <a:endParaRPr lang="de-DE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2DC5A3E-2714-5BF7-88EB-899C96E4893D}"/>
              </a:ext>
            </a:extLst>
          </p:cNvPr>
          <p:cNvGrpSpPr/>
          <p:nvPr/>
        </p:nvGrpSpPr>
        <p:grpSpPr>
          <a:xfrm>
            <a:off x="2245353" y="1651209"/>
            <a:ext cx="6510774" cy="4887704"/>
            <a:chOff x="2254262" y="1651209"/>
            <a:chExt cx="6510774" cy="4887704"/>
          </a:xfrm>
        </p:grpSpPr>
        <p:sp>
          <p:nvSpPr>
            <p:cNvPr id="48" name="Pfeil: nach rechts 47">
              <a:extLst>
                <a:ext uri="{FF2B5EF4-FFF2-40B4-BE49-F238E27FC236}">
                  <a16:creationId xmlns:a16="http://schemas.microsoft.com/office/drawing/2014/main" id="{0DC88060-F23C-C02F-0D48-C8063C5AE158}"/>
                </a:ext>
              </a:extLst>
            </p:cNvPr>
            <p:cNvSpPr/>
            <p:nvPr/>
          </p:nvSpPr>
          <p:spPr>
            <a:xfrm>
              <a:off x="3711728" y="5819524"/>
              <a:ext cx="4197824" cy="719389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Rest</a:t>
              </a:r>
            </a:p>
          </p:txBody>
        </p:sp>
        <p:sp>
          <p:nvSpPr>
            <p:cNvPr id="51" name="Abgerundetes Rechteck 29">
              <a:extLst>
                <a:ext uri="{FF2B5EF4-FFF2-40B4-BE49-F238E27FC236}">
                  <a16:creationId xmlns:a16="http://schemas.microsoft.com/office/drawing/2014/main" id="{85EEB2FA-1940-639D-ED35-903CE5D812B2}"/>
                </a:ext>
              </a:extLst>
            </p:cNvPr>
            <p:cNvSpPr/>
            <p:nvPr/>
          </p:nvSpPr>
          <p:spPr bwMode="auto">
            <a:xfrm>
              <a:off x="7968660" y="3264946"/>
              <a:ext cx="739653" cy="3070215"/>
            </a:xfrm>
            <a:prstGeom prst="roundRect">
              <a:avLst>
                <a:gd name="adj" fmla="val 0"/>
              </a:avLst>
            </a:prstGeom>
            <a:solidFill>
              <a:srgbClr val="CC0099">
                <a:alpha val="18824"/>
              </a:srgb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Aft>
                  <a:spcPct val="0"/>
                </a:spcAft>
                <a:buClrTx/>
                <a:buSzTx/>
                <a:tabLst>
                  <a:tab pos="895350" algn="l"/>
                </a:tabLst>
              </a:pPr>
              <a:r>
                <a:rPr lang="de-DE" sz="2200" dirty="0">
                  <a:solidFill>
                    <a:schemeClr val="bg2">
                      <a:lumMod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Biogas, Wasserstoff,</a:t>
              </a:r>
              <a:br>
                <a:rPr lang="de-DE" sz="2200" dirty="0">
                  <a:solidFill>
                    <a:schemeClr val="bg2">
                      <a:lumMod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de-DE" sz="2200" dirty="0">
                  <a:solidFill>
                    <a:schemeClr val="bg2">
                      <a:lumMod val="2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Verbrennung, Verrottung</a:t>
              </a:r>
            </a:p>
          </p:txBody>
        </p:sp>
        <p:sp>
          <p:nvSpPr>
            <p:cNvPr id="5" name="Pfeil: nach rechts 4">
              <a:extLst>
                <a:ext uri="{FF2B5EF4-FFF2-40B4-BE49-F238E27FC236}">
                  <a16:creationId xmlns:a16="http://schemas.microsoft.com/office/drawing/2014/main" id="{80C86522-9B94-3D29-D2B0-BBAF8E177D4C}"/>
                </a:ext>
              </a:extLst>
            </p:cNvPr>
            <p:cNvSpPr/>
            <p:nvPr/>
          </p:nvSpPr>
          <p:spPr>
            <a:xfrm>
              <a:off x="7049278" y="4521780"/>
              <a:ext cx="860274" cy="719389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Rest</a:t>
              </a:r>
            </a:p>
          </p:txBody>
        </p:sp>
        <p:pic>
          <p:nvPicPr>
            <p:cNvPr id="12" name="Grafik 11" descr="Kühe auf einer Bergweide">
              <a:extLst>
                <a:ext uri="{FF2B5EF4-FFF2-40B4-BE49-F238E27FC236}">
                  <a16:creationId xmlns:a16="http://schemas.microsoft.com/office/drawing/2014/main" id="{5C70085F-3B29-F527-0F61-FC3F282B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11728" y="3771326"/>
              <a:ext cx="3326389" cy="2220299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50856AAD-1BA3-13B2-E715-1232B1812FF9}"/>
                </a:ext>
              </a:extLst>
            </p:cNvPr>
            <p:cNvSpPr/>
            <p:nvPr/>
          </p:nvSpPr>
          <p:spPr>
            <a:xfrm>
              <a:off x="5139112" y="1651209"/>
              <a:ext cx="3625924" cy="10550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200" b="1" i="1" dirty="0">
                  <a:solidFill>
                    <a:srgbClr val="002060"/>
                  </a:solidFill>
                </a:rPr>
                <a:t>Sekundäre Transformation in neue Formen von nutzbarer Biomasse (z.B. Gras </a:t>
              </a:r>
              <a:r>
                <a:rPr lang="de-DE" sz="2200" b="1" i="1" dirty="0">
                  <a:solidFill>
                    <a:srgbClr val="002060"/>
                  </a:solidFill>
                  <a:sym typeface="Wingdings" panose="05000000000000000000" pitchFamily="2" charset="2"/>
                </a:rPr>
                <a:t> Milch)</a:t>
              </a:r>
              <a:endParaRPr lang="de-DE" sz="22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46" name="Bogen 45">
              <a:extLst>
                <a:ext uri="{FF2B5EF4-FFF2-40B4-BE49-F238E27FC236}">
                  <a16:creationId xmlns:a16="http://schemas.microsoft.com/office/drawing/2014/main" id="{8347094D-1124-1C45-943D-EB10948D97EF}"/>
                </a:ext>
              </a:extLst>
            </p:cNvPr>
            <p:cNvSpPr/>
            <p:nvPr/>
          </p:nvSpPr>
          <p:spPr>
            <a:xfrm>
              <a:off x="2254262" y="2027816"/>
              <a:ext cx="3091413" cy="3308711"/>
            </a:xfrm>
            <a:prstGeom prst="arc">
              <a:avLst>
                <a:gd name="adj1" fmla="val 16154790"/>
                <a:gd name="adj2" fmla="val 5451117"/>
              </a:avLst>
            </a:prstGeom>
            <a:ln w="76200">
              <a:solidFill>
                <a:schemeClr val="accent3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6538DA9E-14CE-4AA5-EDBF-0BC7764A194F}"/>
              </a:ext>
            </a:extLst>
          </p:cNvPr>
          <p:cNvSpPr/>
          <p:nvPr/>
        </p:nvSpPr>
        <p:spPr>
          <a:xfrm>
            <a:off x="8928847" y="1637435"/>
            <a:ext cx="645459" cy="470967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703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>
              <a:tabLst>
                <a:tab pos="2778125" algn="l"/>
              </a:tabLst>
            </a:pPr>
            <a:r>
              <a:rPr lang="de-DE"/>
              <a:t>Biomasse wird knapp,</a:t>
            </a:r>
            <a:br>
              <a:rPr lang="de-DE"/>
            </a:br>
            <a:r>
              <a:rPr lang="de-DE"/>
              <a:t>in Zukunft müssen wir priorisieren!</a:t>
            </a:r>
            <a:endParaRPr lang="de-DE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8C96C0A-5225-4CE8-5BA3-BD979B4078F8}"/>
              </a:ext>
            </a:extLst>
          </p:cNvPr>
          <p:cNvSpPr/>
          <p:nvPr/>
        </p:nvSpPr>
        <p:spPr>
          <a:xfrm>
            <a:off x="1351160" y="3544647"/>
            <a:ext cx="9982021" cy="6938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b="1" i="1" dirty="0">
                <a:solidFill>
                  <a:srgbClr val="0070C0"/>
                </a:solidFill>
              </a:rPr>
              <a:t>Teller:</a:t>
            </a:r>
            <a:r>
              <a:rPr lang="de-DE" sz="2400" b="1" dirty="0">
                <a:solidFill>
                  <a:srgbClr val="0070C0"/>
                </a:solidFill>
              </a:rPr>
              <a:t>	</a:t>
            </a: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Die Gewinnung von pflanzlicher Nahrung hat Vorrang.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E23256A8-BBE0-FBEE-9A86-5A70AD476D91}"/>
              </a:ext>
            </a:extLst>
          </p:cNvPr>
          <p:cNvSpPr/>
          <p:nvPr/>
        </p:nvSpPr>
        <p:spPr>
          <a:xfrm>
            <a:off x="1351160" y="4377466"/>
            <a:ext cx="9982021" cy="69386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b="1" i="1" dirty="0">
                <a:solidFill>
                  <a:srgbClr val="0070C0"/>
                </a:solidFill>
              </a:rPr>
              <a:t>Trog:</a:t>
            </a:r>
            <a:r>
              <a:rPr lang="de-DE" sz="2400" b="1" dirty="0">
                <a:solidFill>
                  <a:srgbClr val="0070C0"/>
                </a:solidFill>
              </a:rPr>
              <a:t>	</a:t>
            </a: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Nutztiere bekommen nur noch nicht-essbare Biomasse.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CE013C5-5C8B-79FC-2E53-DAA2FAFA4B9E}"/>
              </a:ext>
            </a:extLst>
          </p:cNvPr>
          <p:cNvSpPr/>
          <p:nvPr/>
        </p:nvSpPr>
        <p:spPr>
          <a:xfrm>
            <a:off x="1351160" y="5210284"/>
            <a:ext cx="9982021" cy="693869"/>
          </a:xfrm>
          <a:prstGeom prst="roundRect">
            <a:avLst/>
          </a:prstGeom>
          <a:solidFill>
            <a:srgbClr val="FFCCFF">
              <a:alpha val="36863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b="1" i="1" dirty="0">
                <a:solidFill>
                  <a:srgbClr val="0070C0"/>
                </a:solidFill>
              </a:rPr>
              <a:t>Tank:</a:t>
            </a:r>
            <a:r>
              <a:rPr lang="de-DE" sz="2400" b="1" dirty="0">
                <a:solidFill>
                  <a:srgbClr val="0070C0"/>
                </a:solidFill>
              </a:rPr>
              <a:t>	</a:t>
            </a: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 Ende der Biomasse-Nutzung steht die Energiegewinnung.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E38B4791-2507-4E46-8C2B-4109887D7BA5}"/>
              </a:ext>
            </a:extLst>
          </p:cNvPr>
          <p:cNvSpPr/>
          <p:nvPr/>
        </p:nvSpPr>
        <p:spPr>
          <a:xfrm>
            <a:off x="656218" y="3544647"/>
            <a:ext cx="430843" cy="235950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79C2F9-08CF-4538-DB83-FD9DD14A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14" y="1521693"/>
            <a:ext cx="4096972" cy="20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223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">
  <a:themeElements>
    <a:clrScheme name="Windisch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A9D355"/>
      </a:accent1>
      <a:accent2>
        <a:srgbClr val="64A737"/>
      </a:accent2>
      <a:accent3>
        <a:srgbClr val="0069B4"/>
      </a:accent3>
      <a:accent4>
        <a:srgbClr val="996600"/>
      </a:accent4>
      <a:accent5>
        <a:srgbClr val="D73737"/>
      </a:accent5>
      <a:accent6>
        <a:srgbClr val="CBE599"/>
      </a:accent6>
      <a:hlink>
        <a:srgbClr val="92D050"/>
      </a:hlink>
      <a:folHlink>
        <a:srgbClr val="0069B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1977</Words>
  <Application>Microsoft Office PowerPoint</Application>
  <PresentationFormat>Breitbild</PresentationFormat>
  <Paragraphs>257</Paragraphs>
  <Slides>31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Cambria Math</vt:lpstr>
      <vt:lpstr>Symbol</vt:lpstr>
      <vt:lpstr>Tahoma</vt:lpstr>
      <vt:lpstr>Wingdings</vt:lpstr>
      <vt:lpstr>Office</vt:lpstr>
      <vt:lpstr>Brauchen wir überhaupt noch Nutztiere?</vt:lpstr>
      <vt:lpstr>Brauchen wir überhaupt noch Nutztiere?</vt:lpstr>
      <vt:lpstr>Landwirtschaft und Nutztiere in der Zwickmühle</vt:lpstr>
      <vt:lpstr>Wir nähern uns den planetaren Grenzen der verfügbaren Ackerfläche</vt:lpstr>
      <vt:lpstr>Biomasse: vom Überschuss zum knappen Gut</vt:lpstr>
      <vt:lpstr>Brauchen wir überhaupt noch Nutztiere?</vt:lpstr>
      <vt:lpstr>Die Energiegewinnung aus Biomasse ist ineffizient</vt:lpstr>
      <vt:lpstr>Das Alleinstellungsmerkmal der Biomasse ist ihre hohe Funktionalität (Nahrung, techn. Funktionsstoffe)</vt:lpstr>
      <vt:lpstr>Biomasse wird knapp, in Zukunft müssen wir priorisieren!</vt:lpstr>
      <vt:lpstr>Brauchen wir überhaupt noch Nutztiere?</vt:lpstr>
      <vt:lpstr>Ackerland liefert überwiegend nicht-essbare Biomasse</vt:lpstr>
      <vt:lpstr>Grünland ist keine Konkurrenz zum Acker</vt:lpstr>
      <vt:lpstr>Die Landwirtschaft erzeugt unvermeidlich große Mengen an nicht-essbarer Biomasse</vt:lpstr>
      <vt:lpstr>Teller &gt; Trog &gt; Tank alle veganen Produkte erzeugen Futtermittel</vt:lpstr>
      <vt:lpstr>Brauchen wir überhaupt noch Nutztiere?</vt:lpstr>
      <vt:lpstr>Biogasanlagen und Nutztiere sichern gleichermaßen eine hohe Ernte…</vt:lpstr>
      <vt:lpstr>… aber nur die Nutztiere liefern zusätzliche Nahrung aus nicht-essbarer Biomasse</vt:lpstr>
      <vt:lpstr>Brauchen wir überhaupt noch Nutztiere?</vt:lpstr>
      <vt:lpstr>Globale Emissionen von CO2-Äquivalenten aus der Haltung von Nutztieren (FAO GLEAM 2022)</vt:lpstr>
      <vt:lpstr>Die Nutztierhaltung in Mitteleuropa hat schon viel zur Erreichung der Klimaziele beigetragen</vt:lpstr>
      <vt:lpstr>CO2-Äquivalente nach GWP100 liefern ein zu stark vereinfachtes Bild über Methan (CH4)</vt:lpstr>
      <vt:lpstr>Teller &gt; Trog &gt; Tank macht das CH4 der Wiederkäuer klimaneutral</vt:lpstr>
      <vt:lpstr>Brauchen wir überhaupt noch Nutztiere?</vt:lpstr>
      <vt:lpstr>Das Minimum der Umwelt- und Klimawirkung der Nahrungsproduktion benötigt Nutztiere</vt:lpstr>
      <vt:lpstr>Das Minimum der Umwelt- und Klimawirkung der Nahrungsproduktion benötigt Nutztiere</vt:lpstr>
      <vt:lpstr>Die Fußabdrücke tierischer Lebensmittel sind hoch variabel</vt:lpstr>
      <vt:lpstr>Brauchen wir überhaupt noch Nutztiere?</vt:lpstr>
      <vt:lpstr>Teller &gt; Trog &gt; Tank entlastet die Umwelt, limitiert aber die Produktivität</vt:lpstr>
      <vt:lpstr>Die nicht-essbare Biomasse muss effizient verwertet werden</vt:lpstr>
      <vt:lpstr>Brauchen wir überhaupt noch Nutztiere?</vt:lpstr>
      <vt:lpstr>Zeitenwende, Energiewende, Nutztierwende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support</dc:creator>
  <cp:lastModifiedBy>Fiebrandt-Kirmeyer, Claudia (Landratsamt Erding)</cp:lastModifiedBy>
  <cp:revision>2018</cp:revision>
  <cp:lastPrinted>2024-09-19T13:54:26Z</cp:lastPrinted>
  <dcterms:created xsi:type="dcterms:W3CDTF">2009-06-05T15:14:26Z</dcterms:created>
  <dcterms:modified xsi:type="dcterms:W3CDTF">2025-03-31T14:30:09Z</dcterms:modified>
</cp:coreProperties>
</file>