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4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rts/chart5.xml" ContentType="application/vnd.openxmlformats-officedocument.drawingml.chart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8"/>
  </p:notesMasterIdLst>
  <p:handoutMasterIdLst>
    <p:handoutMasterId r:id="rId39"/>
  </p:handoutMasterIdLst>
  <p:sldIdLst>
    <p:sldId id="256" r:id="rId2"/>
    <p:sldId id="261" r:id="rId3"/>
    <p:sldId id="283" r:id="rId4"/>
    <p:sldId id="258" r:id="rId5"/>
    <p:sldId id="262" r:id="rId6"/>
    <p:sldId id="265" r:id="rId7"/>
    <p:sldId id="309" r:id="rId8"/>
    <p:sldId id="315" r:id="rId9"/>
    <p:sldId id="268" r:id="rId10"/>
    <p:sldId id="269" r:id="rId11"/>
    <p:sldId id="331" r:id="rId12"/>
    <p:sldId id="337" r:id="rId13"/>
    <p:sldId id="338" r:id="rId14"/>
    <p:sldId id="306" r:id="rId15"/>
    <p:sldId id="308" r:id="rId16"/>
    <p:sldId id="318" r:id="rId17"/>
    <p:sldId id="275" r:id="rId18"/>
    <p:sldId id="323" r:id="rId19"/>
    <p:sldId id="333" r:id="rId20"/>
    <p:sldId id="316" r:id="rId21"/>
    <p:sldId id="281" r:id="rId22"/>
    <p:sldId id="311" r:id="rId23"/>
    <p:sldId id="312" r:id="rId24"/>
    <p:sldId id="301" r:id="rId25"/>
    <p:sldId id="334" r:id="rId26"/>
    <p:sldId id="320" r:id="rId27"/>
    <p:sldId id="321" r:id="rId28"/>
    <p:sldId id="287" r:id="rId29"/>
    <p:sldId id="317" r:id="rId30"/>
    <p:sldId id="288" r:id="rId31"/>
    <p:sldId id="290" r:id="rId32"/>
    <p:sldId id="291" r:id="rId33"/>
    <p:sldId id="335" r:id="rId34"/>
    <p:sldId id="339" r:id="rId35"/>
    <p:sldId id="340" r:id="rId36"/>
    <p:sldId id="341" r:id="rId37"/>
  </p:sldIdLst>
  <p:sldSz cx="9144000" cy="6858000" type="screen4x3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FFFFFF"/>
    <a:srgbClr val="EAEFF7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71" autoAdjust="0"/>
    <p:restoredTop sz="96265" autoAdjust="0"/>
  </p:normalViewPr>
  <p:slideViewPr>
    <p:cSldViewPr snapToGrid="0">
      <p:cViewPr varScale="1">
        <p:scale>
          <a:sx n="126" d="100"/>
          <a:sy n="126" d="100"/>
        </p:scale>
        <p:origin x="1188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12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20" d="100"/>
          <a:sy n="120" d="100"/>
        </p:scale>
        <p:origin x="2310" y="-924"/>
      </p:cViewPr>
      <p:guideLst/>
    </p:cSldViewPr>
  </p:notesViewPr>
  <p:gridSpacing cx="59999" cy="5999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abine.fischer\AppData\Local\Microsoft\Windows\INetCache\Content.Outlook\3OSTJY13\VorberichtGrunderwSteuer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-Arbeitsblatt1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-Arbeitsblat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de-DE"/>
              <a:t>Entwicklung der Grunderwerbsteuer</a:t>
            </a:r>
          </a:p>
        </c:rich>
      </c:tx>
      <c:layout>
        <c:manualLayout>
          <c:xMode val="edge"/>
          <c:yMode val="edge"/>
          <c:x val="0.35541790609507146"/>
          <c:y val="3.0674963097967183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61"/>
      <c:rotY val="10"/>
      <c:depthPercent val="2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sideWall>
    <c:backWall>
      <c:thickness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8.8801139275678731E-2"/>
          <c:y val="0.1398684727959856"/>
          <c:w val="0.85968737241178184"/>
          <c:h val="0.74995644463361"/>
        </c:manualLayout>
      </c:layout>
      <c:bar3DChart>
        <c:barDir val="col"/>
        <c:grouping val="stack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50"/>
        <c:shape val="box"/>
        <c:axId val="486281176"/>
        <c:axId val="1"/>
        <c:axId val="0"/>
      </c:bar3DChart>
      <c:catAx>
        <c:axId val="4862811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de-DE"/>
                  <a:t>Jahr</a:t>
                </a:r>
              </a:p>
            </c:rich>
          </c:tx>
          <c:layout>
            <c:manualLayout>
              <c:xMode val="edge"/>
              <c:yMode val="edge"/>
              <c:x val="0.529191017789443"/>
              <c:y val="0.93865235200030372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700" b="0" i="0" u="none" strike="noStrike" baseline="0">
                <a:solidFill>
                  <a:srgbClr val="000000"/>
                </a:solidFill>
                <a:latin typeface="Small Fonts"/>
                <a:ea typeface="Small Fonts"/>
                <a:cs typeface="Small Fonts"/>
              </a:defRPr>
            </a:pPr>
            <a:endParaRPr lang="de-DE"/>
          </a:p>
        </c:txPr>
        <c:crossAx val="1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de-DE"/>
                  <a:t>Euro</a:t>
                </a:r>
              </a:p>
            </c:rich>
          </c:tx>
          <c:layout>
            <c:manualLayout>
              <c:xMode val="edge"/>
              <c:yMode val="edge"/>
              <c:x val="5.5009390492855061E-2"/>
              <c:y val="0.49430612312701422"/>
            </c:manualLayout>
          </c:layout>
          <c:overlay val="0"/>
          <c:spPr>
            <a:noFill/>
            <a:ln w="25400">
              <a:noFill/>
            </a:ln>
          </c:spPr>
        </c:title>
        <c:numFmt formatCode="#,##0\ &quot;€&quot;" sourceLinked="1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486281176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de-DE"/>
              <a:t>Entwicklung der Grunderwerbsteuer</a:t>
            </a:r>
          </a:p>
        </c:rich>
      </c:tx>
      <c:layout>
        <c:manualLayout>
          <c:xMode val="edge"/>
          <c:yMode val="edge"/>
          <c:x val="0.35541790609507146"/>
          <c:y val="3.0674963097967183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hPercent val="61"/>
      <c:rotY val="10"/>
      <c:depthPercent val="200"/>
      <c:rAngAx val="1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sideWall>
    <c:backWall>
      <c:thickness val="0"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</c:backWall>
    <c:plotArea>
      <c:layout>
        <c:manualLayout>
          <c:layoutTarget val="inner"/>
          <c:xMode val="edge"/>
          <c:yMode val="edge"/>
          <c:x val="8.2595224325087341E-2"/>
          <c:y val="0.12337578705906407"/>
          <c:w val="0.91112056659389562"/>
          <c:h val="0.74995644463361"/>
        </c:manualLayout>
      </c:layout>
      <c:bar3DChart>
        <c:barDir val="col"/>
        <c:grouping val="stacked"/>
        <c:varyColors val="0"/>
        <c:ser>
          <c:idx val="0"/>
          <c:order val="0"/>
          <c:invertIfNegative val="0"/>
          <c:cat>
            <c:numRef>
              <c:f>HGRDEWST!$A$15:$A$29</c:f>
              <c:numCache>
                <c:formatCode>0</c:formatCode>
                <c:ptCount val="1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</c:numCache>
            </c:numRef>
          </c:cat>
          <c:val>
            <c:numRef>
              <c:f>HGRDEWST!$A$14:$A$29</c:f>
              <c:numCache>
                <c:formatCode>0</c:formatCode>
                <c:ptCount val="1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B3-4C0E-B809-5A19A606E470}"/>
            </c:ext>
          </c:extLst>
        </c:ser>
        <c:ser>
          <c:idx val="1"/>
          <c:order val="1"/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cat>
            <c:numRef>
              <c:f>HGRDEWST!$A$15:$A$29</c:f>
              <c:numCache>
                <c:formatCode>0</c:formatCode>
                <c:ptCount val="15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  <c:pt idx="14">
                  <c:v>2026</c:v>
                </c:pt>
              </c:numCache>
            </c:numRef>
          </c:cat>
          <c:val>
            <c:numRef>
              <c:f>HGRDEWST!$B$14:$B$29</c:f>
              <c:numCache>
                <c:formatCode>#,##0\ "€"</c:formatCode>
                <c:ptCount val="15"/>
                <c:pt idx="0">
                  <c:v>2761277</c:v>
                </c:pt>
                <c:pt idx="1">
                  <c:v>2248671</c:v>
                </c:pt>
                <c:pt idx="2">
                  <c:v>1747233</c:v>
                </c:pt>
                <c:pt idx="3">
                  <c:v>2334367</c:v>
                </c:pt>
                <c:pt idx="4">
                  <c:v>1849525.19</c:v>
                </c:pt>
                <c:pt idx="5">
                  <c:v>2727019</c:v>
                </c:pt>
                <c:pt idx="6">
                  <c:v>2224843.88</c:v>
                </c:pt>
                <c:pt idx="7">
                  <c:v>2894046</c:v>
                </c:pt>
                <c:pt idx="8">
                  <c:v>3483741.46</c:v>
                </c:pt>
                <c:pt idx="9">
                  <c:v>2811038.15</c:v>
                </c:pt>
                <c:pt idx="10">
                  <c:v>3030251.75</c:v>
                </c:pt>
                <c:pt idx="11">
                  <c:v>2006144.31</c:v>
                </c:pt>
                <c:pt idx="12">
                  <c:v>2548125.92</c:v>
                </c:pt>
                <c:pt idx="13">
                  <c:v>2500000</c:v>
                </c:pt>
                <c:pt idx="14">
                  <c:v>3300000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B3-4C0E-B809-5A19A606E4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50"/>
        <c:shape val="box"/>
        <c:axId val="664215800"/>
        <c:axId val="1"/>
        <c:axId val="0"/>
      </c:bar3DChart>
      <c:catAx>
        <c:axId val="6642158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de-DE"/>
                  <a:t>Jahr</a:t>
                </a:r>
              </a:p>
            </c:rich>
          </c:tx>
          <c:layout>
            <c:manualLayout>
              <c:xMode val="edge"/>
              <c:yMode val="edge"/>
              <c:x val="0.529191017789443"/>
              <c:y val="0.93865235200030372"/>
            </c:manualLayout>
          </c:layout>
          <c:overlay val="0"/>
          <c:spPr>
            <a:noFill/>
            <a:ln w="25400">
              <a:noFill/>
            </a:ln>
          </c:spPr>
        </c:title>
        <c:numFmt formatCode="0" sourceLinked="1"/>
        <c:majorTickMark val="out"/>
        <c:minorTickMark val="none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700" b="0" i="0" u="none" strike="noStrike" baseline="0">
                <a:solidFill>
                  <a:srgbClr val="000000"/>
                </a:solidFill>
                <a:latin typeface="Small Fonts"/>
                <a:ea typeface="Small Fonts"/>
                <a:cs typeface="Small Fonts"/>
              </a:defRPr>
            </a:pPr>
            <a:endParaRPr lang="de-DE"/>
          </a:p>
        </c:txPr>
        <c:crossAx val="1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3175">
              <a:solidFill>
                <a:srgbClr val="000000"/>
              </a:solidFill>
              <a:prstDash val="sysDash"/>
            </a:ln>
          </c:spPr>
        </c:majorGridlines>
        <c:title>
          <c:tx>
            <c:rich>
              <a:bodyPr/>
              <a:lstStyle/>
              <a:p>
                <a:pPr>
                  <a:defRPr sz="800" b="1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de-DE"/>
                  <a:t>Euro</a:t>
                </a:r>
              </a:p>
            </c:rich>
          </c:tx>
          <c:layout>
            <c:manualLayout>
              <c:xMode val="edge"/>
              <c:yMode val="edge"/>
              <c:x val="5.5009390492855061E-2"/>
              <c:y val="0.49430612312701422"/>
            </c:manualLayout>
          </c:layout>
          <c:overlay val="0"/>
          <c:spPr>
            <a:noFill/>
            <a:ln w="25400">
              <a:noFill/>
            </a:ln>
          </c:spPr>
        </c:title>
        <c:numFmt formatCode="#,##0" sourceLinked="0"/>
        <c:majorTickMark val="out"/>
        <c:minorTickMark val="none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80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de-DE"/>
          </a:p>
        </c:txPr>
        <c:crossAx val="664215800"/>
        <c:crosses val="autoZero"/>
        <c:crossBetween val="between"/>
      </c:valAx>
      <c:spPr>
        <a:noFill/>
        <a:ln w="12700">
          <a:solidFill>
            <a:srgbClr val="808080"/>
          </a:solidFill>
          <a:prstDash val="solid"/>
        </a:ln>
      </c:spPr>
    </c:plotArea>
    <c:plotVisOnly val="1"/>
    <c:dispBlanksAs val="gap"/>
    <c:showDLblsOverMax val="0"/>
  </c:chart>
  <c:spPr>
    <a:solidFill>
      <a:srgbClr val="FFFFFF"/>
    </a:solidFill>
    <a:ln w="9525">
      <a:noFill/>
    </a:ln>
  </c:spPr>
  <c:txPr>
    <a:bodyPr/>
    <a:lstStyle/>
    <a:p>
      <a:pPr>
        <a:defRPr sz="80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de-DE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rgbClr val="0070C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F24-4394-BE34-2F3D3CC02549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6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F24-4394-BE34-2F3D3CC02549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4F24-4394-BE34-2F3D3CC02549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4F24-4394-BE34-2F3D3CC02549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4F24-4394-BE34-2F3D3CC02549}"/>
              </c:ext>
            </c:extLst>
          </c:dPt>
          <c:cat>
            <c:multiLvlStrRef>
              <c:f>'2025'!$O$28:$T$29</c:f>
              <c:multiLvlStrCache>
                <c:ptCount val="6"/>
                <c:lvl>
                  <c:pt idx="0">
                    <c:v>2021</c:v>
                  </c:pt>
                  <c:pt idx="1">
                    <c:v>2022</c:v>
                  </c:pt>
                  <c:pt idx="2">
                    <c:v>2023</c:v>
                  </c:pt>
                  <c:pt idx="3">
                    <c:v>2024</c:v>
                  </c:pt>
                  <c:pt idx="4">
                    <c:v>2025</c:v>
                  </c:pt>
                  <c:pt idx="5">
                    <c:v>2026</c:v>
                  </c:pt>
                </c:lvl>
                <c:lvl>
                  <c:pt idx="0">
                    <c:v>Rechnung </c:v>
                  </c:pt>
                  <c:pt idx="1">
                    <c:v>Rechnung</c:v>
                  </c:pt>
                  <c:pt idx="2">
                    <c:v>Rechnung</c:v>
                  </c:pt>
                  <c:pt idx="3">
                    <c:v>Rechnung</c:v>
                  </c:pt>
                  <c:pt idx="4">
                    <c:v>Haushalt </c:v>
                  </c:pt>
                  <c:pt idx="5">
                    <c:v>Haushalt </c:v>
                  </c:pt>
                </c:lvl>
              </c:multiLvlStrCache>
            </c:multiLvlStrRef>
          </c:cat>
          <c:val>
            <c:numRef>
              <c:f>'2025'!$L$6:$Q$6</c:f>
              <c:numCache>
                <c:formatCode>#,##0</c:formatCode>
                <c:ptCount val="6"/>
                <c:pt idx="0">
                  <c:v>2226306.39</c:v>
                </c:pt>
                <c:pt idx="1">
                  <c:v>2342865.0099999998</c:v>
                </c:pt>
                <c:pt idx="2">
                  <c:v>1657340</c:v>
                </c:pt>
                <c:pt idx="3">
                  <c:v>1031719</c:v>
                </c:pt>
                <c:pt idx="4">
                  <c:v>2742900</c:v>
                </c:pt>
                <c:pt idx="5">
                  <c:v>4041800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F24-4394-BE34-2F3D3CC025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670240816"/>
        <c:axId val="1"/>
      </c:barChart>
      <c:catAx>
        <c:axId val="670240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670240816"/>
        <c:crosses val="autoZero"/>
        <c:crossBetween val="between"/>
      </c:valAx>
    </c:plotArea>
    <c:legend>
      <c:legendPos val="b"/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 rtl="0"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de-DE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accent6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Entwicklung Jugendhilfe in Euro</a:t>
            </a:r>
          </a:p>
        </c:rich>
      </c:tx>
      <c:layout>
        <c:manualLayout>
          <c:xMode val="edge"/>
          <c:yMode val="edge"/>
          <c:x val="0.21544344255355177"/>
          <c:y val="2.89855072463768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accent6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 Grafik JuHi u BuT'!$A$38</c:f>
              <c:strCache>
                <c:ptCount val="1"/>
                <c:pt idx="0">
                  <c:v>Einnahmen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 Grafik JuHi u BuT'!$B$36:$Q$36</c:f>
              <c:strCache>
                <c:ptCount val="6"/>
                <c:pt idx="0">
                  <c:v>Plan 2023</c:v>
                </c:pt>
                <c:pt idx="1">
                  <c:v> RE 2023</c:v>
                </c:pt>
                <c:pt idx="2">
                  <c:v>Plan 2024</c:v>
                </c:pt>
                <c:pt idx="3">
                  <c:v>RE 2024</c:v>
                </c:pt>
                <c:pt idx="4">
                  <c:v>Plan 2025</c:v>
                </c:pt>
                <c:pt idx="5">
                  <c:v>Plan 2026</c:v>
                </c:pt>
              </c:strCache>
            </c:strRef>
          </c:cat>
          <c:val>
            <c:numRef>
              <c:f>' Grafik JuHi u BuT'!$B$38:$Q$38</c:f>
              <c:numCache>
                <c:formatCode>#,##0</c:formatCode>
                <c:ptCount val="6"/>
                <c:pt idx="0">
                  <c:v>4763820</c:v>
                </c:pt>
                <c:pt idx="1">
                  <c:v>4710684</c:v>
                </c:pt>
                <c:pt idx="2">
                  <c:v>7932500</c:v>
                </c:pt>
                <c:pt idx="3">
                  <c:v>5281897.13</c:v>
                </c:pt>
                <c:pt idx="4">
                  <c:v>7886200</c:v>
                </c:pt>
                <c:pt idx="5">
                  <c:v>6246900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9E-46B3-A8B4-F042D7EDDA44}"/>
            </c:ext>
          </c:extLst>
        </c:ser>
        <c:ser>
          <c:idx val="2"/>
          <c:order val="2"/>
          <c:tx>
            <c:strRef>
              <c:f>' Grafik JuHi u BuT'!$A$39</c:f>
              <c:strCache>
                <c:ptCount val="1"/>
                <c:pt idx="0">
                  <c:v>Ausgaben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 Grafik JuHi u BuT'!$B$36:$Q$36</c:f>
              <c:strCache>
                <c:ptCount val="6"/>
                <c:pt idx="0">
                  <c:v>Plan 2023</c:v>
                </c:pt>
                <c:pt idx="1">
                  <c:v> RE 2023</c:v>
                </c:pt>
                <c:pt idx="2">
                  <c:v>Plan 2024</c:v>
                </c:pt>
                <c:pt idx="3">
                  <c:v>RE 2024</c:v>
                </c:pt>
                <c:pt idx="4">
                  <c:v>Plan 2025</c:v>
                </c:pt>
                <c:pt idx="5">
                  <c:v>Plan 2026</c:v>
                </c:pt>
              </c:strCache>
            </c:strRef>
          </c:cat>
          <c:val>
            <c:numRef>
              <c:f>' Grafik JuHi u BuT'!$B$39:$Q$39</c:f>
              <c:numCache>
                <c:formatCode>#,##0</c:formatCode>
                <c:ptCount val="6"/>
                <c:pt idx="0">
                  <c:v>28710835</c:v>
                </c:pt>
                <c:pt idx="1">
                  <c:v>24635520</c:v>
                </c:pt>
                <c:pt idx="2">
                  <c:v>33514260</c:v>
                </c:pt>
                <c:pt idx="3">
                  <c:v>28102115.010000005</c:v>
                </c:pt>
                <c:pt idx="4">
                  <c:v>32631900</c:v>
                </c:pt>
                <c:pt idx="5">
                  <c:v>32265300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E9E-46B3-A8B4-F042D7EDDA44}"/>
            </c:ext>
          </c:extLst>
        </c:ser>
        <c:ser>
          <c:idx val="3"/>
          <c:order val="3"/>
          <c:tx>
            <c:strRef>
              <c:f>' Grafik JuHi u BuT'!$A$40</c:f>
              <c:strCache>
                <c:ptCount val="1"/>
                <c:pt idx="0">
                  <c:v>Zuschussbedarf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 Grafik JuHi u BuT'!$B$36:$Q$36</c:f>
              <c:strCache>
                <c:ptCount val="6"/>
                <c:pt idx="0">
                  <c:v>Plan 2023</c:v>
                </c:pt>
                <c:pt idx="1">
                  <c:v> RE 2023</c:v>
                </c:pt>
                <c:pt idx="2">
                  <c:v>Plan 2024</c:v>
                </c:pt>
                <c:pt idx="3">
                  <c:v>RE 2024</c:v>
                </c:pt>
                <c:pt idx="4">
                  <c:v>Plan 2025</c:v>
                </c:pt>
                <c:pt idx="5">
                  <c:v>Plan 2026</c:v>
                </c:pt>
              </c:strCache>
            </c:strRef>
          </c:cat>
          <c:val>
            <c:numRef>
              <c:f>' Grafik JuHi u BuT'!$B$40:$Q$40</c:f>
              <c:numCache>
                <c:formatCode>#,##0</c:formatCode>
                <c:ptCount val="6"/>
                <c:pt idx="0">
                  <c:v>23947015</c:v>
                </c:pt>
                <c:pt idx="1">
                  <c:v>19924836</c:v>
                </c:pt>
                <c:pt idx="2">
                  <c:v>25581760</c:v>
                </c:pt>
                <c:pt idx="3">
                  <c:v>22820217.880000006</c:v>
                </c:pt>
                <c:pt idx="4">
                  <c:v>24745700</c:v>
                </c:pt>
                <c:pt idx="5">
                  <c:v>26018400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E9E-46B3-A8B4-F042D7EDDA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54007536"/>
        <c:axId val="55400852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' Grafik JuHi u BuT'!$A$37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 Grafik JuHi u BuT'!$B$36:$Q$36</c15:sqref>
                        </c15:formulaRef>
                      </c:ext>
                    </c:extLst>
                    <c:strCache>
                      <c:ptCount val="6"/>
                      <c:pt idx="0">
                        <c:v>Plan 2023</c:v>
                      </c:pt>
                      <c:pt idx="1">
                        <c:v> RE 2023</c:v>
                      </c:pt>
                      <c:pt idx="2">
                        <c:v>Plan 2024</c:v>
                      </c:pt>
                      <c:pt idx="3">
                        <c:v>RE 2024</c:v>
                      </c:pt>
                      <c:pt idx="4">
                        <c:v>Plan 2025</c:v>
                      </c:pt>
                      <c:pt idx="5">
                        <c:v>Plan 2026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 Grafik JuHi u BuT'!$B$37:$Q$37</c15:sqref>
                        </c15:formulaRef>
                      </c:ext>
                    </c:extLst>
                    <c:numCache>
                      <c:formatCode>General</c:formatCode>
                      <c:ptCount val="6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AE9E-46B3-A8B4-F042D7EDDA44}"/>
                  </c:ext>
                </c:extLst>
              </c15:ser>
            </c15:filteredBarSeries>
          </c:ext>
        </c:extLst>
      </c:barChart>
      <c:catAx>
        <c:axId val="554007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54008520"/>
        <c:crosses val="autoZero"/>
        <c:auto val="1"/>
        <c:lblAlgn val="ctr"/>
        <c:lblOffset val="100"/>
        <c:noMultiLvlLbl val="0"/>
      </c:catAx>
      <c:valAx>
        <c:axId val="554008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554007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/>
              <a:t>Krankenhausumlage</a:t>
            </a:r>
          </a:p>
        </c:rich>
      </c:tx>
      <c:overlay val="0"/>
      <c:spPr>
        <a:noFill/>
        <a:ln w="25400">
          <a:noFill/>
        </a:ln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'2025'!$A$3</c:f>
              <c:strCache>
                <c:ptCount val="1"/>
                <c:pt idx="0">
                  <c:v>Jahr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cat>
            <c:numRef>
              <c:f>'2025'!$A$15:$A$25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'2025'!$A$15:$A$25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95-4472-ADAB-897E1766421C}"/>
            </c:ext>
          </c:extLst>
        </c:ser>
        <c:ser>
          <c:idx val="1"/>
          <c:order val="1"/>
          <c:tx>
            <c:strRef>
              <c:f>'2025'!$B$3</c:f>
              <c:strCache>
                <c:ptCount val="1"/>
                <c:pt idx="0">
                  <c:v>Krankenhausumlage €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cat>
            <c:numRef>
              <c:f>'2025'!$A$15:$A$25</c:f>
              <c:numCache>
                <c:formatCode>General</c:formatCode>
                <c:ptCount val="10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</c:v>
                </c:pt>
                <c:pt idx="5">
                  <c:v>2022</c:v>
                </c:pt>
                <c:pt idx="6">
                  <c:v>2023</c:v>
                </c:pt>
                <c:pt idx="7">
                  <c:v>2024</c:v>
                </c:pt>
                <c:pt idx="8">
                  <c:v>2025</c:v>
                </c:pt>
                <c:pt idx="9">
                  <c:v>2026</c:v>
                </c:pt>
              </c:numCache>
            </c:numRef>
          </c:cat>
          <c:val>
            <c:numRef>
              <c:f>'2025'!$B$15:$B$25</c:f>
              <c:numCache>
                <c:formatCode>#,##0</c:formatCode>
                <c:ptCount val="10"/>
                <c:pt idx="0">
                  <c:v>2569136</c:v>
                </c:pt>
                <c:pt idx="1">
                  <c:v>3211400</c:v>
                </c:pt>
                <c:pt idx="2">
                  <c:v>3700000</c:v>
                </c:pt>
                <c:pt idx="3">
                  <c:v>3907000</c:v>
                </c:pt>
                <c:pt idx="4">
                  <c:v>3431200</c:v>
                </c:pt>
                <c:pt idx="5">
                  <c:v>3280600</c:v>
                </c:pt>
                <c:pt idx="6">
                  <c:v>3157119</c:v>
                </c:pt>
                <c:pt idx="7">
                  <c:v>4045077</c:v>
                </c:pt>
                <c:pt idx="8">
                  <c:v>4067900</c:v>
                </c:pt>
                <c:pt idx="9">
                  <c:v>4215300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95-4472-ADAB-897E176642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36090912"/>
        <c:axId val="1"/>
        <c:axId val="0"/>
      </c:bar3DChart>
      <c:catAx>
        <c:axId val="736090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\ \€" sourceLinked="0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736090912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de-DE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6"/>
            <a:ext cx="3078639" cy="512763"/>
          </a:xfrm>
          <a:prstGeom prst="rect">
            <a:avLst/>
          </a:prstGeom>
        </p:spPr>
        <p:txBody>
          <a:bodyPr vert="horz" lIns="91459" tIns="45730" rIns="91459" bIns="4573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3837" y="6"/>
            <a:ext cx="3078639" cy="512763"/>
          </a:xfrm>
          <a:prstGeom prst="rect">
            <a:avLst/>
          </a:prstGeom>
        </p:spPr>
        <p:txBody>
          <a:bodyPr vert="horz" lIns="91459" tIns="45730" rIns="91459" bIns="45730" rtlCol="0"/>
          <a:lstStyle>
            <a:lvl1pPr algn="r">
              <a:defRPr sz="1200"/>
            </a:lvl1pPr>
          </a:lstStyle>
          <a:p>
            <a:fld id="{F71D4F5F-1E7B-4334-A9AD-71C91CB5A52D}" type="datetimeFigureOut">
              <a:rPr lang="de-DE" smtClean="0"/>
              <a:t>15.12.2025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852"/>
            <a:ext cx="3078639" cy="512763"/>
          </a:xfrm>
          <a:prstGeom prst="rect">
            <a:avLst/>
          </a:prstGeom>
        </p:spPr>
        <p:txBody>
          <a:bodyPr vert="horz" lIns="91459" tIns="45730" rIns="91459" bIns="4573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3837" y="9721852"/>
            <a:ext cx="3078639" cy="512763"/>
          </a:xfrm>
          <a:prstGeom prst="rect">
            <a:avLst/>
          </a:prstGeom>
        </p:spPr>
        <p:txBody>
          <a:bodyPr vert="horz" lIns="91459" tIns="45730" rIns="91459" bIns="45730" rtlCol="0" anchor="b"/>
          <a:lstStyle>
            <a:lvl1pPr algn="r">
              <a:defRPr sz="1200"/>
            </a:lvl1pPr>
          </a:lstStyle>
          <a:p>
            <a:fld id="{1589A28F-035C-4E50-979B-12B1ED43A1DE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081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7" y="4"/>
            <a:ext cx="3078427" cy="513509"/>
          </a:xfrm>
          <a:prstGeom prst="rect">
            <a:avLst/>
          </a:prstGeom>
        </p:spPr>
        <p:txBody>
          <a:bodyPr vert="horz" lIns="99069" tIns="49535" rIns="99069" bIns="49535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9" y="4"/>
            <a:ext cx="3078427" cy="513509"/>
          </a:xfrm>
          <a:prstGeom prst="rect">
            <a:avLst/>
          </a:prstGeom>
        </p:spPr>
        <p:txBody>
          <a:bodyPr vert="horz" lIns="99069" tIns="49535" rIns="99069" bIns="49535" rtlCol="0"/>
          <a:lstStyle>
            <a:lvl1pPr algn="r">
              <a:defRPr sz="1300"/>
            </a:lvl1pPr>
          </a:lstStyle>
          <a:p>
            <a:fld id="{06897AA1-5709-40B6-BF36-800D53127CCE}" type="datetimeFigureOut">
              <a:rPr lang="de-DE" smtClean="0"/>
              <a:t>15.12.2025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53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9" tIns="49535" rIns="99069" bIns="49535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7" y="4925408"/>
            <a:ext cx="5683250" cy="4029879"/>
          </a:xfrm>
          <a:prstGeom prst="rect">
            <a:avLst/>
          </a:prstGeom>
        </p:spPr>
        <p:txBody>
          <a:bodyPr vert="horz" lIns="99069" tIns="49535" rIns="99069" bIns="49535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7" y="9721113"/>
            <a:ext cx="3078427" cy="513507"/>
          </a:xfrm>
          <a:prstGeom prst="rect">
            <a:avLst/>
          </a:prstGeom>
        </p:spPr>
        <p:txBody>
          <a:bodyPr vert="horz" lIns="99069" tIns="49535" rIns="99069" bIns="49535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9" y="9721113"/>
            <a:ext cx="3078427" cy="513507"/>
          </a:xfrm>
          <a:prstGeom prst="rect">
            <a:avLst/>
          </a:prstGeom>
        </p:spPr>
        <p:txBody>
          <a:bodyPr vert="horz" lIns="99069" tIns="49535" rIns="99069" bIns="49535" rtlCol="0" anchor="b"/>
          <a:lstStyle>
            <a:lvl1pPr algn="r">
              <a:defRPr sz="1300"/>
            </a:lvl1pPr>
          </a:lstStyle>
          <a:p>
            <a:fld id="{3BB4EE00-4E9E-42B4-9D99-0DAA54BE57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8785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Relationship Id="rId4" Type="http://schemas.openxmlformats.org/officeDocument/2006/relationships/image" Target="../media/image7.png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60475"/>
            <a:ext cx="4605337" cy="3452813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56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000" dirty="0"/>
              <a:t>Stellenplan 2026:</a:t>
            </a:r>
          </a:p>
          <a:p>
            <a:r>
              <a:rPr lang="de-DE" sz="2000" dirty="0"/>
              <a:t>Beamte: 53,01 VZÄ Stellen</a:t>
            </a:r>
          </a:p>
          <a:p>
            <a:r>
              <a:rPr lang="de-DE" sz="2000" dirty="0"/>
              <a:t>Beschäftigte: 462,06 VZÄ Stellen, davon 61,90 VZÄ Stellen Sozial- und Erziehungsdienst</a:t>
            </a:r>
          </a:p>
          <a:p>
            <a:endParaRPr lang="de-DE" sz="2000" dirty="0"/>
          </a:p>
          <a:p>
            <a:r>
              <a:rPr lang="de-DE" sz="2000" dirty="0"/>
              <a:t>Stellenplan 2025:</a:t>
            </a:r>
          </a:p>
          <a:p>
            <a:r>
              <a:rPr lang="de-DE" sz="2000" dirty="0"/>
              <a:t>Beamte: 57,90 VZÄ Stellen</a:t>
            </a:r>
          </a:p>
          <a:p>
            <a:r>
              <a:rPr lang="de-DE" sz="2000" dirty="0"/>
              <a:t>Beschäftigte: 453,50 Stellen, davon 62,23 VZÄ Stellen Sozial- und Erziehungsdienst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10</a:t>
            </a:fld>
            <a:endParaRPr lang="de-DE"/>
          </a:p>
        </p:txBody>
      </p:sp>
      <p:sp>
        <p:nvSpPr>
          <p:cNvPr id="5" name="Rechteck 4"/>
          <p:cNvSpPr/>
          <p:nvPr/>
        </p:nvSpPr>
        <p:spPr>
          <a:xfrm>
            <a:off x="710407" y="7946441"/>
            <a:ext cx="354965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DE" dirty="0"/>
              <a:t>Differenz:</a:t>
            </a:r>
          </a:p>
          <a:p>
            <a:r>
              <a:rPr lang="de-DE" dirty="0"/>
              <a:t>Beamte: -4,89</a:t>
            </a:r>
          </a:p>
          <a:p>
            <a:r>
              <a:rPr lang="de-DE" dirty="0"/>
              <a:t>Beschäftigte: + 8,56 davon S. u. E.= -0,33 </a:t>
            </a:r>
          </a:p>
        </p:txBody>
      </p:sp>
    </p:spTree>
    <p:extLst>
      <p:ext uri="{BB962C8B-B14F-4D97-AF65-F5344CB8AC3E}">
        <p14:creationId xmlns:p14="http://schemas.microsoft.com/office/powerpoint/2010/main" val="23811503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Die Abweichung zwischen dem Stellenplan </a:t>
            </a:r>
            <a:r>
              <a:rPr lang="de-DE" dirty="0" smtClean="0"/>
              <a:t>2025 </a:t>
            </a:r>
            <a:r>
              <a:rPr lang="de-DE" dirty="0"/>
              <a:t>und </a:t>
            </a:r>
            <a:r>
              <a:rPr lang="de-DE" dirty="0" smtClean="0"/>
              <a:t>2026 </a:t>
            </a:r>
            <a:r>
              <a:rPr lang="de-DE" dirty="0"/>
              <a:t>entspricht insgesamt nicht genau + </a:t>
            </a:r>
            <a:r>
              <a:rPr lang="de-DE" dirty="0" smtClean="0"/>
              <a:t>3,67 Stellen, (Beamte – 4,89, Beschäftigte + 8,56)</a:t>
            </a:r>
            <a:endParaRPr lang="de-DE" dirty="0"/>
          </a:p>
          <a:p>
            <a:r>
              <a:rPr lang="de-DE" dirty="0"/>
              <a:t> </a:t>
            </a:r>
          </a:p>
          <a:p>
            <a:r>
              <a:rPr lang="de-DE" dirty="0"/>
              <a:t> 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Dies kann mehrere Gründe haben: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·        Beginn/Ende von Altersteilzeiten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·        Verschiebungen im Zusammenhang mit dem staatlichen Stellenplan 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·        Personalpool (insb. für mögliche Elternzeit-Rückkehrerinnen. Hier werden Stellen vorgehalten um eine Rückkehr zu ermöglichen, da die Mitarbeiterinnen einen Anspruch </a:t>
            </a:r>
            <a:r>
              <a:rPr lang="de-DE" dirty="0" smtClean="0"/>
              <a:t>auf Rückkehr </a:t>
            </a:r>
            <a:r>
              <a:rPr lang="de-DE" dirty="0"/>
              <a:t>nach der EZ haben. Es werden jedoch keine Kosten angesetzt.) 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·        Rundungen (insb. bei Verschiebung von TZ-Stellen vom </a:t>
            </a:r>
            <a:r>
              <a:rPr lang="de-DE" dirty="0" err="1" smtClean="0"/>
              <a:t>BeschäftigtenHH</a:t>
            </a:r>
            <a:r>
              <a:rPr lang="de-DE" dirty="0" smtClean="0"/>
              <a:t> </a:t>
            </a:r>
            <a:r>
              <a:rPr lang="de-DE" dirty="0"/>
              <a:t>in den Beamten HH und umgekehrt).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·        Stellenreduzierungen</a:t>
            </a:r>
          </a:p>
          <a:p>
            <a:endParaRPr lang="de-DE" sz="19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05596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800" b="1" u="sng" dirty="0"/>
              <a:t>Einnahmen:</a:t>
            </a:r>
          </a:p>
          <a:p>
            <a:r>
              <a:rPr lang="de-DE" sz="2000" dirty="0"/>
              <a:t>Anstieg um ca. 300.000 Euro </a:t>
            </a:r>
            <a:r>
              <a:rPr lang="de-DE" sz="2000" dirty="0" err="1"/>
              <a:t>ggü</a:t>
            </a:r>
            <a:r>
              <a:rPr lang="de-DE" sz="2000" dirty="0"/>
              <a:t>. Vorjahr</a:t>
            </a:r>
          </a:p>
          <a:p>
            <a:r>
              <a:rPr lang="de-DE" sz="2000" dirty="0"/>
              <a:t>Davon ca. 100.000 Euro Förderung für die Umrüstung auf Led-Beleuchtung (Förderung über die Kommunalrichtlinie zu 25 %)</a:t>
            </a:r>
          </a:p>
          <a:p>
            <a:r>
              <a:rPr lang="de-DE" sz="2000" dirty="0"/>
              <a:t>Ca. 390.000 Euro Zuweisungen für Zwecke der Schülerbeförderung</a:t>
            </a:r>
          </a:p>
          <a:p>
            <a:endParaRPr lang="de-DE" sz="2800" dirty="0"/>
          </a:p>
          <a:p>
            <a:r>
              <a:rPr lang="de-DE" sz="2800" b="1" u="sng" dirty="0"/>
              <a:t>Ausgaben:</a:t>
            </a:r>
          </a:p>
          <a:p>
            <a:r>
              <a:rPr lang="de-DE" sz="2000" dirty="0"/>
              <a:t>Anstieg um ca. 1,3 Mio. Euro </a:t>
            </a:r>
            <a:r>
              <a:rPr lang="de-DE" sz="2000" dirty="0" err="1"/>
              <a:t>ggü</a:t>
            </a:r>
            <a:r>
              <a:rPr lang="de-DE" sz="2000" dirty="0"/>
              <a:t>. Vorjahr</a:t>
            </a:r>
          </a:p>
          <a:p>
            <a:r>
              <a:rPr lang="de-DE" sz="2000" dirty="0"/>
              <a:t>Begründung:</a:t>
            </a:r>
          </a:p>
          <a:p>
            <a:r>
              <a:rPr lang="de-DE" sz="2000" dirty="0"/>
              <a:t>Anstieg beim Gebäudeunterhalt der Schulen</a:t>
            </a:r>
          </a:p>
          <a:p>
            <a:endParaRPr lang="de-DE" sz="20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B4EE00-4E9E-42B4-9D99-0DAA54BE579F}" type="slidenum">
              <a:rPr kumimoji="0" lang="de-DE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de-DE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01035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13</a:t>
            </a:fld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e-DE" sz="1600" dirty="0"/>
              <a:t>EPL 2 – nur </a:t>
            </a:r>
            <a:r>
              <a:rPr lang="de-DE" sz="1600" dirty="0" err="1"/>
              <a:t>VwH</a:t>
            </a:r>
            <a:r>
              <a:rPr lang="de-DE" sz="1600" dirty="0"/>
              <a:t> 5010</a:t>
            </a:r>
          </a:p>
          <a:p>
            <a:r>
              <a:rPr lang="de-DE" sz="1600" b="1" dirty="0"/>
              <a:t>z. B. Realschule Taufkirchen Umrüsten </a:t>
            </a:r>
            <a:r>
              <a:rPr lang="de-DE" sz="1600" b="1" dirty="0" err="1"/>
              <a:t>Beluchtung</a:t>
            </a:r>
            <a:r>
              <a:rPr lang="de-DE" sz="1600" b="1" dirty="0"/>
              <a:t> auf LED mit bis zu 90 % Energieeinsparung: 520.000 Euro</a:t>
            </a:r>
          </a:p>
          <a:p>
            <a:r>
              <a:rPr lang="de-DE" sz="1600" b="1" dirty="0"/>
              <a:t>z. B. FOSBOS Umrüsten </a:t>
            </a:r>
            <a:r>
              <a:rPr lang="de-DE" sz="1600" b="1" dirty="0" err="1"/>
              <a:t>Beluchtung</a:t>
            </a:r>
            <a:r>
              <a:rPr lang="de-DE" sz="1600" b="1" dirty="0"/>
              <a:t> auf LED mit bis zu 90 % Energieeinsparung: 220.000 Euro</a:t>
            </a:r>
          </a:p>
          <a:p>
            <a:r>
              <a:rPr lang="de-DE" sz="1600" b="1" dirty="0"/>
              <a:t>z.B. Flachdach bei Berufsschule erneuern: 500.000 Euro</a:t>
            </a:r>
          </a:p>
          <a:p>
            <a:r>
              <a:rPr lang="de-DE" sz="1600" b="1" dirty="0" err="1"/>
              <a:t>VmH</a:t>
            </a:r>
            <a:r>
              <a:rPr lang="de-DE" sz="1600" b="1" dirty="0"/>
              <a:t> </a:t>
            </a:r>
            <a:r>
              <a:rPr lang="de-DE" sz="1600" dirty="0"/>
              <a:t>– Investitionen Glasfaserausbau 60.000 </a:t>
            </a:r>
            <a:r>
              <a:rPr lang="de-DE" sz="1600" dirty="0" smtClean="0"/>
              <a:t>€; </a:t>
            </a:r>
            <a:r>
              <a:rPr lang="de-DE" sz="1000" dirty="0" smtClean="0"/>
              <a:t>(Gruppierung 95 somit Gesamtbetrag Gruppierung 94 plus 95)</a:t>
            </a:r>
            <a:endParaRPr lang="de-DE" sz="1000" dirty="0"/>
          </a:p>
          <a:p>
            <a:r>
              <a:rPr lang="de-DE" sz="1600" dirty="0"/>
              <a:t>Fertigstellung AFG rd. 6,19 Mio.€</a:t>
            </a:r>
          </a:p>
          <a:p>
            <a:r>
              <a:rPr lang="de-DE" sz="1600" dirty="0"/>
              <a:t>Berufsschule 600.000 Euro für Planung und Bau </a:t>
            </a:r>
            <a:r>
              <a:rPr lang="de-DE" sz="1600" dirty="0" err="1"/>
              <a:t>BauT</a:t>
            </a:r>
            <a:r>
              <a:rPr lang="de-DE" sz="1600" dirty="0"/>
              <a:t> A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3786141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710406" y="4940300"/>
            <a:ext cx="5880893" cy="4014987"/>
          </a:xfrm>
        </p:spPr>
        <p:txBody>
          <a:bodyPr/>
          <a:lstStyle/>
          <a:p>
            <a:r>
              <a:rPr lang="de-DE" sz="1600" dirty="0"/>
              <a:t>Jugendhilfe plus Sozialhilfe und Asyl= Einzelplan 4 Soziales (ohne Bezirksumlage)</a:t>
            </a:r>
          </a:p>
          <a:p>
            <a:r>
              <a:rPr lang="de-DE" sz="1600" dirty="0"/>
              <a:t>= Steigerung Zuschussbedarf um 3,51 %</a:t>
            </a:r>
          </a:p>
          <a:p>
            <a:endParaRPr lang="de-DE" sz="1600" dirty="0"/>
          </a:p>
          <a:p>
            <a:endParaRPr lang="de-DE" sz="1600" dirty="0"/>
          </a:p>
          <a:p>
            <a:r>
              <a:rPr lang="de-DE" sz="1600" dirty="0"/>
              <a:t>Zuschussbedarf </a:t>
            </a:r>
            <a:r>
              <a:rPr lang="de-DE" sz="1600" dirty="0" err="1"/>
              <a:t>KdU</a:t>
            </a:r>
            <a:r>
              <a:rPr lang="de-DE" sz="1600" dirty="0"/>
              <a:t> (Kosten der Unterbringung)</a:t>
            </a:r>
          </a:p>
          <a:p>
            <a:r>
              <a:rPr lang="de-DE" sz="1600" dirty="0"/>
              <a:t>Ausgaben 2024: 	8.000.000 Euro</a:t>
            </a:r>
          </a:p>
          <a:p>
            <a:r>
              <a:rPr lang="de-DE" sz="1600" dirty="0"/>
              <a:t>Ausgaben 2025: 	8.800.000 Euro</a:t>
            </a:r>
          </a:p>
          <a:p>
            <a:r>
              <a:rPr lang="de-DE" sz="1600" dirty="0"/>
              <a:t>Ausgaben 2026:	8.500.000 Euro</a:t>
            </a:r>
          </a:p>
          <a:p>
            <a:r>
              <a:rPr lang="de-DE" sz="1600" dirty="0"/>
              <a:t>Einnahmen 2024:	5.512.000 Euro Bundesbeteiligung =68,9 %</a:t>
            </a:r>
          </a:p>
          <a:p>
            <a:r>
              <a:rPr lang="de-DE" sz="1600" dirty="0"/>
              <a:t>Einnahmen 2025:	6.116.000 Euro Bundesbeteiligung = 69,5 %</a:t>
            </a:r>
          </a:p>
          <a:p>
            <a:r>
              <a:rPr lang="de-DE" sz="1600" dirty="0"/>
              <a:t>Einnahmen 2026:           6.001.000 Euro Bundesbeteiligung = 70,6 %</a:t>
            </a:r>
          </a:p>
          <a:p>
            <a:endParaRPr lang="de-DE" sz="15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14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065942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000" dirty="0"/>
              <a:t>Steigerung Ausgaben 2025  beinhaltet 12,65 Mio. Erhöhung Bezirksumlage! Prozentangabe zu Ausgaben Soz. Sicherung im Verhältnis zu Gesamtverwaltungshaushalt = 52,4 %</a:t>
            </a:r>
          </a:p>
          <a:p>
            <a:endParaRPr lang="de-DE" sz="2000" dirty="0"/>
          </a:p>
          <a:p>
            <a:r>
              <a:rPr lang="de-DE" sz="2000" dirty="0"/>
              <a:t>Im Vorjahr (2025): 51,6 %</a:t>
            </a:r>
          </a:p>
          <a:p>
            <a:endParaRPr lang="de-DE" sz="19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41220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u="sng" dirty="0"/>
              <a:t>Grund für Mehreinnahmen:</a:t>
            </a:r>
          </a:p>
          <a:p>
            <a:r>
              <a:rPr lang="de-DE" dirty="0"/>
              <a:t>Anstieg der Hausverwalterpauschale Asyl:</a:t>
            </a:r>
          </a:p>
          <a:p>
            <a:r>
              <a:rPr lang="de-DE" dirty="0"/>
              <a:t>2025: Ansatz: 1,5 Mio. Euro 27 Kümmerer x 5.009.75 Euro monatlich</a:t>
            </a:r>
          </a:p>
          <a:p>
            <a:r>
              <a:rPr lang="de-DE" dirty="0"/>
              <a:t>2026: Ansatz 2,1 Mio. Euro</a:t>
            </a:r>
          </a:p>
          <a:p>
            <a:r>
              <a:rPr lang="de-DE" dirty="0"/>
              <a:t>31 Hausverwalter x 12 Monate x 5.743,66 Euro = 2,1 Mio. Euro</a:t>
            </a:r>
          </a:p>
          <a:p>
            <a:r>
              <a:rPr lang="de-DE" dirty="0"/>
              <a:t>1 Hausverwalter ist 75 Asylbewerber oder Fehlbeleger zuständig</a:t>
            </a:r>
          </a:p>
          <a:p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930091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710407" y="4925407"/>
            <a:ext cx="5683250" cy="4578728"/>
          </a:xfrm>
        </p:spPr>
        <p:txBody>
          <a:bodyPr/>
          <a:lstStyle/>
          <a:p>
            <a:r>
              <a:rPr lang="de-DE" sz="1800" dirty="0"/>
              <a:t>Zuschussbedarf erhöht sich von 2025 = 24.745.700 auf 2026 = </a:t>
            </a:r>
            <a:r>
              <a:rPr lang="de-DE" sz="1800" dirty="0" smtClean="0"/>
              <a:t>26.018.400 </a:t>
            </a:r>
            <a:r>
              <a:rPr lang="de-DE" sz="1800" dirty="0"/>
              <a:t>Euro um </a:t>
            </a:r>
            <a:r>
              <a:rPr lang="de-DE" sz="1800" dirty="0" smtClean="0"/>
              <a:t>1,3 </a:t>
            </a:r>
            <a:r>
              <a:rPr lang="de-DE" sz="1800" dirty="0"/>
              <a:t>Mio. Euro</a:t>
            </a:r>
          </a:p>
          <a:p>
            <a:r>
              <a:rPr lang="de-DE" sz="1800" dirty="0"/>
              <a:t>Ansatzanpassungen:</a:t>
            </a:r>
          </a:p>
          <a:p>
            <a:r>
              <a:rPr lang="de-DE" sz="1800" dirty="0"/>
              <a:t>z. B. 4560.7705 Schulbegleitende Maßnahmen von 2,2 Mio. Euro in 2025 auf 3,3 Mio. Euro in 2026; </a:t>
            </a:r>
            <a:r>
              <a:rPr lang="de-DE" sz="1800" dirty="0" err="1"/>
              <a:t>Vss</a:t>
            </a:r>
            <a:r>
              <a:rPr lang="de-DE" sz="1800" dirty="0"/>
              <a:t>. RE 25 = 2,8 Mio. Euro</a:t>
            </a:r>
          </a:p>
          <a:p>
            <a:r>
              <a:rPr lang="de-DE" sz="1800" dirty="0"/>
              <a:t>Seit 2022 jährliche Steigerungsrate von ca. 500.000 Euro</a:t>
            </a:r>
          </a:p>
          <a:p>
            <a:endParaRPr lang="de-DE" sz="1800" dirty="0"/>
          </a:p>
          <a:p>
            <a:r>
              <a:rPr lang="de-DE" sz="1800" dirty="0"/>
              <a:t>z.B. Hilfen für junge Volljährige</a:t>
            </a:r>
          </a:p>
          <a:p>
            <a:r>
              <a:rPr lang="de-DE" sz="1800" dirty="0"/>
              <a:t>Steigerung Zuschussbedarf von 593.200 auf 988.200 Euro</a:t>
            </a:r>
          </a:p>
          <a:p>
            <a:r>
              <a:rPr lang="de-DE" sz="1800" dirty="0"/>
              <a:t>Für Heimunterbringungen, ambulante </a:t>
            </a:r>
            <a:r>
              <a:rPr lang="de-DE" sz="1800" dirty="0" err="1"/>
              <a:t>Erziehungsbeistandschaften</a:t>
            </a:r>
            <a:r>
              <a:rPr lang="de-DE" sz="1800" dirty="0"/>
              <a:t>, Betreuung in Pflegefamilien</a:t>
            </a:r>
          </a:p>
          <a:p>
            <a:endParaRPr lang="de-DE" sz="1800" dirty="0"/>
          </a:p>
          <a:p>
            <a:r>
              <a:rPr lang="de-DE" sz="1800" dirty="0"/>
              <a:t>z.B. ambulante Erziehungshilfe</a:t>
            </a:r>
          </a:p>
          <a:p>
            <a:r>
              <a:rPr lang="de-DE" sz="1800" dirty="0"/>
              <a:t>Sozialpädagogische Erziehungshilfen</a:t>
            </a:r>
          </a:p>
          <a:p>
            <a:r>
              <a:rPr lang="de-DE" sz="1800" dirty="0"/>
              <a:t>Steigerung um 450.000 Euro </a:t>
            </a:r>
            <a:r>
              <a:rPr lang="de-DE" sz="1800" dirty="0" err="1"/>
              <a:t>ggü</a:t>
            </a:r>
            <a:r>
              <a:rPr lang="de-DE" sz="1800" dirty="0"/>
              <a:t>. Vorjahr</a:t>
            </a:r>
          </a:p>
          <a:p>
            <a:r>
              <a:rPr lang="de-DE" sz="1800" dirty="0" err="1"/>
              <a:t>Vss</a:t>
            </a:r>
            <a:r>
              <a:rPr lang="de-DE" sz="1800" dirty="0"/>
              <a:t>. RE 2025 = 2 Mio. Euro zzgl. 5 % Steigerungen = 2,1 Mio. Euro</a:t>
            </a:r>
          </a:p>
          <a:p>
            <a:endParaRPr lang="de-DE" sz="1800" dirty="0"/>
          </a:p>
          <a:p>
            <a:endParaRPr lang="de-DE" sz="17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17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76726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9035" y="7574465"/>
            <a:ext cx="3416431" cy="981895"/>
          </a:xfrm>
          <a:prstGeom prst="rect">
            <a:avLst/>
          </a:prstGeom>
        </p:spPr>
      </p:pic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990949" y="5088273"/>
            <a:ext cx="5683250" cy="4029879"/>
          </a:xfrm>
        </p:spPr>
        <p:txBody>
          <a:bodyPr/>
          <a:lstStyle/>
          <a:p>
            <a:r>
              <a:rPr lang="de-DE" sz="1800" dirty="0" smtClean="0">
                <a:solidFill>
                  <a:srgbClr val="FF0000"/>
                </a:solidFill>
              </a:rPr>
              <a:t>Überholt auch 05.12.2025!</a:t>
            </a:r>
          </a:p>
          <a:p>
            <a:r>
              <a:rPr lang="de-DE" dirty="0" err="1" smtClean="0"/>
              <a:t>Rechnungsergenis</a:t>
            </a:r>
            <a:r>
              <a:rPr lang="de-DE" dirty="0" smtClean="0"/>
              <a:t> </a:t>
            </a:r>
            <a:r>
              <a:rPr lang="de-DE" dirty="0"/>
              <a:t>2024 Amtsvormundschaft; Erstattungen durch Bezirk; Dolmetscherkosten und </a:t>
            </a:r>
            <a:r>
              <a:rPr lang="de-DE" dirty="0" smtClean="0"/>
              <a:t>Haftpflichtbeitrag</a:t>
            </a:r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 </a:t>
            </a:r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r>
              <a:rPr lang="de-DE" dirty="0" smtClean="0"/>
              <a:t>Rechnungsergebnis 2024 Jugendhilfe hoher Erstattungsrückstand der Vorjahre!</a:t>
            </a:r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18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949" y="5987611"/>
            <a:ext cx="3504684" cy="983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05231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710407" y="4925407"/>
            <a:ext cx="5683250" cy="4578728"/>
          </a:xfrm>
        </p:spPr>
        <p:txBody>
          <a:bodyPr/>
          <a:lstStyle/>
          <a:p>
            <a:endParaRPr lang="de-DE" sz="1700" dirty="0" smtClean="0"/>
          </a:p>
          <a:p>
            <a:r>
              <a:rPr lang="de-DE" sz="1700" dirty="0" smtClean="0"/>
              <a:t>Ausgaben </a:t>
            </a:r>
            <a:r>
              <a:rPr lang="de-DE" sz="1700" dirty="0"/>
              <a:t>Stütz- und Förderklasse:</a:t>
            </a:r>
          </a:p>
          <a:p>
            <a:r>
              <a:rPr lang="de-DE" sz="1700" dirty="0"/>
              <a:t>2024: 160.000 Euro und 2025: 178.000 </a:t>
            </a:r>
            <a:r>
              <a:rPr lang="de-DE" sz="1700" dirty="0" smtClean="0"/>
              <a:t>Euro; 2026: 195.800 €</a:t>
            </a:r>
            <a:endParaRPr lang="de-DE" sz="1700" dirty="0"/>
          </a:p>
          <a:p>
            <a:r>
              <a:rPr lang="de-DE" sz="1700" dirty="0"/>
              <a:t>Anstieg um </a:t>
            </a:r>
            <a:r>
              <a:rPr lang="de-DE" sz="1700" dirty="0" smtClean="0"/>
              <a:t>17.800 €</a:t>
            </a:r>
            <a:endParaRPr lang="de-DE" sz="1700" dirty="0"/>
          </a:p>
          <a:p>
            <a:r>
              <a:rPr lang="de-DE" sz="1700" dirty="0" smtClean="0"/>
              <a:t>Begründung für 2026: Neues System</a:t>
            </a:r>
          </a:p>
          <a:p>
            <a:r>
              <a:rPr lang="de-DE" sz="1700" dirty="0" smtClean="0"/>
              <a:t>2025:</a:t>
            </a:r>
            <a:endParaRPr lang="de-DE" sz="1700" dirty="0"/>
          </a:p>
          <a:p>
            <a:r>
              <a:rPr lang="de-DE" sz="1700" dirty="0"/>
              <a:t>Mietzahlung für 2 Jahre ausstehend zzgl. tarifliche Anpassung </a:t>
            </a:r>
            <a:r>
              <a:rPr lang="de-DE" sz="1700" dirty="0" smtClean="0"/>
              <a:t>Personalkosten</a:t>
            </a:r>
            <a:endParaRPr lang="de-DE" sz="17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1558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94951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500" dirty="0" smtClean="0">
                <a:solidFill>
                  <a:srgbClr val="FF0000"/>
                </a:solidFill>
              </a:rPr>
              <a:t>Überholt auch 05.12.2025!</a:t>
            </a:r>
          </a:p>
          <a:p>
            <a:r>
              <a:rPr lang="de-DE" sz="1500" dirty="0" smtClean="0"/>
              <a:t>Änderungen </a:t>
            </a:r>
            <a:r>
              <a:rPr lang="de-DE" sz="1500" dirty="0" err="1"/>
              <a:t>ggü</a:t>
            </a:r>
            <a:r>
              <a:rPr lang="de-DE" sz="1500" dirty="0"/>
              <a:t>. 2024:</a:t>
            </a:r>
          </a:p>
          <a:p>
            <a:endParaRPr lang="de-DE" sz="1500" dirty="0"/>
          </a:p>
          <a:p>
            <a:r>
              <a:rPr lang="de-DE" sz="1500" dirty="0"/>
              <a:t>Der Ansatz für die Investitionsförderung der Krankenhäuser bleibt unverändert bei 800 Mio. €. Davon tragen 50 % Freistaat Bayern und 50 % Kommunen (Landkreise und kreisfreie Städte).</a:t>
            </a:r>
          </a:p>
          <a:p>
            <a:r>
              <a:rPr lang="de-DE" sz="1500" dirty="0"/>
              <a:t>Der Kommunalanteil der Krankenhausumlage 2025 vermindert sich abrechnungsbedingt um 5,1 Mio. Euro (Spitzabrechnung Vorjahr) auf 407,2 Mio. Euro </a:t>
            </a:r>
            <a:r>
              <a:rPr lang="de-DE" sz="1500" dirty="0" err="1"/>
              <a:t>ggü</a:t>
            </a:r>
            <a:r>
              <a:rPr lang="de-DE" sz="1500" dirty="0"/>
              <a:t>. 412,25 Mio. Euro (2024)</a:t>
            </a:r>
          </a:p>
          <a:p>
            <a:r>
              <a:rPr lang="de-DE" sz="1500" dirty="0"/>
              <a:t>Davon 50 % Berechnung nach Umlagekraft und 50 % Berechnung nach Einwohner:</a:t>
            </a:r>
          </a:p>
          <a:p>
            <a:pPr marL="236990" indent="-236990">
              <a:buAutoNum type="alphaLcParenR"/>
            </a:pPr>
            <a:r>
              <a:rPr lang="de-DE" sz="1500" dirty="0"/>
              <a:t>Berechnung nach Umlagekraft ergibt + 45.000 Euro wegen höherer Umlagekraft </a:t>
            </a:r>
            <a:r>
              <a:rPr lang="de-DE" sz="1500" dirty="0" err="1"/>
              <a:t>ggü</a:t>
            </a:r>
            <a:r>
              <a:rPr lang="de-DE" sz="1500" dirty="0"/>
              <a:t>. 2024, trotz Verringerung Kommunalanteil </a:t>
            </a:r>
            <a:r>
              <a:rPr lang="de-DE" sz="1500" dirty="0" err="1"/>
              <a:t>ggü</a:t>
            </a:r>
            <a:r>
              <a:rPr lang="de-DE" sz="1500" dirty="0"/>
              <a:t>. Vorjahr um ca. 1 %.</a:t>
            </a:r>
          </a:p>
          <a:p>
            <a:r>
              <a:rPr lang="de-DE" sz="1500" dirty="0"/>
              <a:t>b) Berechnung nach Einwohnerzahl ergibt -24.000 Euro</a:t>
            </a:r>
          </a:p>
          <a:p>
            <a:r>
              <a:rPr lang="de-DE" sz="1500" dirty="0"/>
              <a:t>Da die Einwohner von Landkreis im Verhältnis zum gesamten Freistaat von 31.12.2023 </a:t>
            </a:r>
            <a:r>
              <a:rPr lang="de-DE" sz="1500" dirty="0" err="1"/>
              <a:t>ggü</a:t>
            </a:r>
            <a:r>
              <a:rPr lang="de-DE" sz="1500" dirty="0"/>
              <a:t>. 31.12.2022 gleich geblieben sind, sich jedoch der Kommunalanteil </a:t>
            </a:r>
            <a:r>
              <a:rPr lang="de-DE" sz="1500" dirty="0" err="1"/>
              <a:t>ggü</a:t>
            </a:r>
            <a:r>
              <a:rPr lang="de-DE" sz="1500" dirty="0"/>
              <a:t>. dem Vorjahr um ca. 1 % verringert hat.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39778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710407" y="4733489"/>
            <a:ext cx="5683250" cy="4029879"/>
          </a:xfrm>
        </p:spPr>
        <p:txBody>
          <a:bodyPr/>
          <a:lstStyle/>
          <a:p>
            <a:endParaRPr lang="de-DE" dirty="0" smtClean="0"/>
          </a:p>
          <a:p>
            <a:r>
              <a:rPr lang="de-DE" sz="1400" dirty="0" smtClean="0">
                <a:solidFill>
                  <a:srgbClr val="FF0000"/>
                </a:solidFill>
              </a:rPr>
              <a:t>Überholt auch 05.12.2025!</a:t>
            </a:r>
            <a:endParaRPr lang="de-DE" sz="1400" dirty="0">
              <a:solidFill>
                <a:srgbClr val="FF0000"/>
              </a:solidFill>
            </a:endParaRPr>
          </a:p>
          <a:p>
            <a:r>
              <a:rPr lang="de-DE" dirty="0" smtClean="0"/>
              <a:t>In 2024 war noch eine Durchlaufposition</a:t>
            </a:r>
            <a:r>
              <a:rPr lang="de-DE" baseline="0" dirty="0" smtClean="0"/>
              <a:t> bei Einnahmen und Ausgaben von 850.000 Euro bzgl. § 45a-Mittel zur Weitergabe an die Verkehrsunternehmen veranschlagt, welche jetzt direkt an den MVV ausbezahlt </a:t>
            </a:r>
            <a:r>
              <a:rPr lang="de-DE" baseline="0" dirty="0" err="1" smtClean="0"/>
              <a:t>werden.</a:t>
            </a:r>
            <a:r>
              <a:rPr lang="de-DE" dirty="0" err="1" smtClean="0"/>
              <a:t>Dieser</a:t>
            </a:r>
            <a:r>
              <a:rPr lang="de-DE" baseline="0" dirty="0" smtClean="0"/>
              <a:t> Finanzrahmen des MVV stellt erste vorsichtige Schätzung zu diesem Zeitpunkt dar. Im letzten Jahr wurde dieser Betrag dann nochmal um 800.000 Euro reduziert.</a:t>
            </a:r>
          </a:p>
          <a:p>
            <a:r>
              <a:rPr lang="de-DE" baseline="0" dirty="0" smtClean="0"/>
              <a:t>Allgemeine Kostensteigerungen: </a:t>
            </a:r>
          </a:p>
          <a:p>
            <a:pPr marL="236990" indent="-236990">
              <a:buAutoNum type="arabicPeriod"/>
            </a:pPr>
            <a:r>
              <a:rPr lang="de-DE" baseline="0" dirty="0" smtClean="0"/>
              <a:t>Kraftstoffpreis: 1,17 €/Liter (2015) auf 1,80 €/Liter (2024) = Prozentuale Steigerung + 55 %</a:t>
            </a:r>
          </a:p>
          <a:p>
            <a:pPr marL="236990" indent="-236990">
              <a:buAutoNum type="arabicPeriod"/>
            </a:pPr>
            <a:r>
              <a:rPr lang="de-DE" baseline="0" dirty="0" smtClean="0"/>
              <a:t>Anschaffungskosten Neufahrzeug 12-Meter-Bus: 200.000 € (2015) auf 300.000 € (2024) = Prozentuale Steigerung + 50 %</a:t>
            </a:r>
          </a:p>
          <a:p>
            <a:pPr marL="236990" indent="-236990">
              <a:buAutoNum type="arabicPeriod"/>
            </a:pPr>
            <a:r>
              <a:rPr lang="de-DE" baseline="0" dirty="0" smtClean="0"/>
              <a:t>Personalkosten: Stundenlohn: 20,15 € (2015) auf 35,50 € (2024) = Prozentuale Steigerung von 75 % (</a:t>
            </a:r>
          </a:p>
          <a:p>
            <a:r>
              <a:rPr lang="de-DE" sz="1100" dirty="0" err="1"/>
              <a:t>Stadverkehr</a:t>
            </a:r>
            <a:r>
              <a:rPr lang="de-DE" sz="1100" dirty="0"/>
              <a:t> Linien 522 – 528: Kostensteigerung durch komplette Elektrifizierung, Stadt Erding erstattet die Kosten an uns</a:t>
            </a:r>
          </a:p>
          <a:p>
            <a:r>
              <a:rPr lang="de-DE" sz="1100" dirty="0"/>
              <a:t>Linie 445 (EBE-ED): Ausweitung auf 40-Minuten-Takt von Mo-Fr und 2-Stunden-Takt samstags; Integrierung der Larcher Schulbuslinie</a:t>
            </a:r>
          </a:p>
          <a:p>
            <a:r>
              <a:rPr lang="de-DE" sz="1100" dirty="0"/>
              <a:t>Linie 502 (Wartenberg-</a:t>
            </a:r>
            <a:r>
              <a:rPr lang="de-DE" sz="1100" dirty="0" err="1"/>
              <a:t>Langenpreising</a:t>
            </a:r>
            <a:r>
              <a:rPr lang="de-DE" sz="1100" dirty="0"/>
              <a:t>-Berglern-Erding): keine Ausweitung zum bisherigen Fahrplan</a:t>
            </a:r>
          </a:p>
          <a:p>
            <a:r>
              <a:rPr lang="de-DE" sz="1100" dirty="0"/>
              <a:t>Linie 512 (ED-Oberding/Schwaig-Flughafen): Mo – Fr = 20 Minuten-Takt, samstags = 40-Minuten-Takt</a:t>
            </a:r>
          </a:p>
          <a:p>
            <a:r>
              <a:rPr lang="de-DE" sz="1100" dirty="0"/>
              <a:t>Linie 561: Verbindung am Samstag wurde komplett gestrichen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930342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190500" y="4925408"/>
            <a:ext cx="6809579" cy="4866292"/>
          </a:xfrm>
        </p:spPr>
        <p:txBody>
          <a:bodyPr/>
          <a:lstStyle/>
          <a:p>
            <a:r>
              <a:rPr lang="de-DE" sz="1900" dirty="0" smtClean="0">
                <a:solidFill>
                  <a:srgbClr val="FF0000"/>
                </a:solidFill>
              </a:rPr>
              <a:t>Überholt</a:t>
            </a:r>
            <a:r>
              <a:rPr lang="de-DE" sz="1900" dirty="0">
                <a:solidFill>
                  <a:srgbClr val="FF0000"/>
                </a:solidFill>
              </a:rPr>
              <a:t> </a:t>
            </a:r>
            <a:r>
              <a:rPr lang="de-DE" sz="1900" dirty="0" smtClean="0">
                <a:solidFill>
                  <a:srgbClr val="FF0000"/>
                </a:solidFill>
              </a:rPr>
              <a:t>prüfen mit VB! Und Auswertung!</a:t>
            </a:r>
          </a:p>
          <a:p>
            <a:r>
              <a:rPr lang="de-DE" sz="1900" dirty="0" smtClean="0"/>
              <a:t>Zu  </a:t>
            </a:r>
            <a:r>
              <a:rPr lang="de-DE" sz="1900" dirty="0"/>
              <a:t>ED </a:t>
            </a:r>
            <a:r>
              <a:rPr lang="de-DE" sz="1900" dirty="0" smtClean="0"/>
              <a:t>05 </a:t>
            </a:r>
            <a:r>
              <a:rPr lang="de-DE" sz="1900" dirty="0" err="1" smtClean="0"/>
              <a:t>HHSt</a:t>
            </a:r>
            <a:r>
              <a:rPr lang="de-DE" sz="1900" dirty="0" smtClean="0"/>
              <a:t>. 6505: </a:t>
            </a:r>
            <a:r>
              <a:rPr lang="de-DE" sz="1900" dirty="0"/>
              <a:t>950.000 Euro der Zuwendungen aus Erstattung durch die Deutsche Bahn und 1.288.000 Euro = hälftiger Zuschuss des Freistaats für bereits in Vorjahren getätigte Ausgaben, andere 50 % erhält </a:t>
            </a:r>
            <a:r>
              <a:rPr lang="de-DE" sz="1900" dirty="0" err="1"/>
              <a:t>Gde</a:t>
            </a:r>
            <a:r>
              <a:rPr lang="de-DE" sz="1900" dirty="0"/>
              <a:t>. </a:t>
            </a:r>
            <a:r>
              <a:rPr lang="de-DE" sz="1900" dirty="0" err="1"/>
              <a:t>Oberding</a:t>
            </a:r>
            <a:r>
              <a:rPr lang="de-DE" sz="1900" dirty="0" smtClean="0"/>
              <a:t>.</a:t>
            </a:r>
          </a:p>
          <a:p>
            <a:r>
              <a:rPr lang="de-DE" sz="1900" u="sng" dirty="0" smtClean="0"/>
              <a:t>Ausgaben</a:t>
            </a:r>
            <a:r>
              <a:rPr lang="de-DE" sz="1900" dirty="0" smtClean="0"/>
              <a:t> FNP:				2027    </a:t>
            </a:r>
            <a:r>
              <a:rPr lang="de-DE" sz="1900" dirty="0"/>
              <a:t>2028    2029</a:t>
            </a:r>
          </a:p>
          <a:p>
            <a:endParaRPr lang="de-DE" sz="1900" dirty="0"/>
          </a:p>
          <a:p>
            <a:endParaRPr lang="de-DE" sz="19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22</a:t>
            </a:fld>
            <a:endParaRPr lang="de-DE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3472" y="6764069"/>
            <a:ext cx="6716607" cy="2574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157437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163566" y="4925408"/>
            <a:ext cx="6230091" cy="4029879"/>
          </a:xfrm>
        </p:spPr>
        <p:txBody>
          <a:bodyPr/>
          <a:lstStyle/>
          <a:p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92345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710407" y="4925408"/>
            <a:ext cx="5683250" cy="4599592"/>
          </a:xfrm>
        </p:spPr>
        <p:txBody>
          <a:bodyPr/>
          <a:lstStyle/>
          <a:p>
            <a:r>
              <a:rPr lang="de-DE" b="1" dirty="0" smtClean="0"/>
              <a:t>Neubau ILS</a:t>
            </a:r>
            <a:r>
              <a:rPr lang="de-DE" dirty="0" smtClean="0"/>
              <a:t>:</a:t>
            </a:r>
          </a:p>
          <a:p>
            <a:r>
              <a:rPr lang="de-DE" dirty="0" smtClean="0"/>
              <a:t>Keine Förderung des Gebäudes</a:t>
            </a:r>
          </a:p>
          <a:p>
            <a:r>
              <a:rPr lang="de-DE" dirty="0" smtClean="0"/>
              <a:t>Zuwendung nur für Leitstellentechnik im Rahmen des 10-jährigen Hardwaretausches für Rettungsdienstanteil nach Fachdienstschlüssel</a:t>
            </a:r>
          </a:p>
          <a:p>
            <a:r>
              <a:rPr lang="de-DE" u="sng" dirty="0" smtClean="0"/>
              <a:t>Bis 10.12.2025 ausgegebene Mittel</a:t>
            </a:r>
            <a:r>
              <a:rPr lang="de-DE" dirty="0" smtClean="0"/>
              <a:t>: Ansatz 5 Mio.€ - Re. 1.051.350 € (</a:t>
            </a:r>
            <a:r>
              <a:rPr lang="de-DE" dirty="0" err="1" smtClean="0"/>
              <a:t>HHSt</a:t>
            </a:r>
            <a:r>
              <a:rPr lang="de-DE" dirty="0" smtClean="0"/>
              <a:t>. 1601.9422)</a:t>
            </a:r>
          </a:p>
          <a:p>
            <a:r>
              <a:rPr lang="de-DE" dirty="0" smtClean="0"/>
              <a:t>FNP: 2027 – 14 Mio.€ und 2028 – 5,4 Mio.€</a:t>
            </a:r>
          </a:p>
          <a:p>
            <a:endParaRPr lang="de-DE" b="1" dirty="0" smtClean="0"/>
          </a:p>
          <a:p>
            <a:r>
              <a:rPr lang="de-DE" b="1" dirty="0" smtClean="0"/>
              <a:t>Altes Landratsamt</a:t>
            </a:r>
            <a:r>
              <a:rPr lang="de-DE" dirty="0" smtClean="0"/>
              <a:t>:</a:t>
            </a:r>
          </a:p>
          <a:p>
            <a:r>
              <a:rPr lang="de-DE" dirty="0" smtClean="0"/>
              <a:t>Denkmalschutzpflege – gesamt 50.000 Euro, in 2025 anteilig 20.000 Euro eingepreist</a:t>
            </a:r>
          </a:p>
          <a:p>
            <a:r>
              <a:rPr lang="de-DE" dirty="0" smtClean="0"/>
              <a:t>Zuschuss Bezirk – gesamt 50.000 Euro, in 2025 anteilig 20.000 Euro eingepreist</a:t>
            </a:r>
          </a:p>
          <a:p>
            <a:r>
              <a:rPr lang="de-DE" dirty="0" smtClean="0"/>
              <a:t>Bayer. Landesstiftung – gesamt 81.000 Euro, in 2025 anteilig 32.000 Euro eingepreist</a:t>
            </a:r>
          </a:p>
          <a:p>
            <a:r>
              <a:rPr lang="de-DE" dirty="0" smtClean="0"/>
              <a:t>Hierfür wurden Anträge gestellt und von Denkmalamt wurden uns realistische Maximalbeträge genannt.</a:t>
            </a:r>
          </a:p>
          <a:p>
            <a:r>
              <a:rPr lang="de-DE" u="sng" dirty="0" smtClean="0"/>
              <a:t>Bis 10.12.2025 ausgegebene Mittel</a:t>
            </a:r>
            <a:r>
              <a:rPr lang="de-DE" dirty="0" smtClean="0"/>
              <a:t>: Ansatz 9,4 Mio.€ - Re 3.058.234 € (</a:t>
            </a:r>
            <a:r>
              <a:rPr lang="de-DE" dirty="0" err="1" smtClean="0"/>
              <a:t>Hhst</a:t>
            </a:r>
            <a:r>
              <a:rPr lang="de-DE" dirty="0" smtClean="0"/>
              <a:t>. 0681.9421)</a:t>
            </a:r>
          </a:p>
          <a:p>
            <a:r>
              <a:rPr lang="de-DE" dirty="0" smtClean="0"/>
              <a:t>FNP: 2027 3,3 Mio.€ 2028 ff. 0 €</a:t>
            </a:r>
          </a:p>
          <a:p>
            <a:endParaRPr lang="de-DE" dirty="0" smtClean="0"/>
          </a:p>
          <a:p>
            <a:r>
              <a:rPr lang="de-DE" dirty="0" smtClean="0"/>
              <a:t> </a:t>
            </a:r>
            <a:r>
              <a:rPr lang="de-DE" b="1" dirty="0" err="1"/>
              <a:t>Müllumladestation</a:t>
            </a:r>
            <a:r>
              <a:rPr lang="de-DE" dirty="0"/>
              <a:t> (</a:t>
            </a:r>
            <a:r>
              <a:rPr lang="de-DE" dirty="0" err="1"/>
              <a:t>HHSt</a:t>
            </a:r>
            <a:r>
              <a:rPr lang="de-DE" dirty="0"/>
              <a:t>. 7201.9450) Ansatz 1.189.000 € Re. 804.936 €</a:t>
            </a:r>
          </a:p>
          <a:p>
            <a:r>
              <a:rPr lang="de-DE" b="1" dirty="0"/>
              <a:t>CHC</a:t>
            </a:r>
            <a:r>
              <a:rPr lang="de-DE" dirty="0"/>
              <a:t> (</a:t>
            </a:r>
            <a:r>
              <a:rPr lang="de-DE" dirty="0" err="1"/>
              <a:t>HHSt</a:t>
            </a:r>
            <a:r>
              <a:rPr lang="de-DE" dirty="0"/>
              <a:t>. 7201.9400) Ansatz 360.000 € - Re. 257.475 €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428366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710406" y="4733925"/>
            <a:ext cx="5683250" cy="4987188"/>
          </a:xfrm>
        </p:spPr>
        <p:txBody>
          <a:bodyPr/>
          <a:lstStyle/>
          <a:p>
            <a:r>
              <a:rPr lang="de-DE" b="1" dirty="0" smtClean="0"/>
              <a:t>BS </a:t>
            </a:r>
            <a:endParaRPr lang="de-DE" b="1" dirty="0"/>
          </a:p>
          <a:p>
            <a:r>
              <a:rPr lang="de-DE" dirty="0"/>
              <a:t>An-Umbau </a:t>
            </a:r>
            <a:r>
              <a:rPr lang="de-DE" b="1" dirty="0" smtClean="0"/>
              <a:t>2025</a:t>
            </a:r>
            <a:r>
              <a:rPr lang="de-DE" dirty="0" smtClean="0"/>
              <a:t> Ansatz </a:t>
            </a:r>
            <a:r>
              <a:rPr lang="de-DE" dirty="0"/>
              <a:t>18.000 € Re. 19.530 € (</a:t>
            </a:r>
            <a:r>
              <a:rPr lang="de-DE" dirty="0" err="1"/>
              <a:t>HHSt</a:t>
            </a:r>
            <a:r>
              <a:rPr lang="de-DE" dirty="0"/>
              <a:t>. 2411.9452 </a:t>
            </a:r>
            <a:r>
              <a:rPr lang="de-DE" dirty="0" smtClean="0"/>
              <a:t>und .9453) </a:t>
            </a:r>
            <a:r>
              <a:rPr lang="de-DE" b="1" dirty="0" smtClean="0"/>
              <a:t>FNP</a:t>
            </a:r>
            <a:r>
              <a:rPr lang="de-DE" dirty="0" smtClean="0"/>
              <a:t> 2027 ff. aktuell 0 € - </a:t>
            </a:r>
            <a:r>
              <a:rPr lang="de-DE" b="1" dirty="0" smtClean="0"/>
              <a:t>bei</a:t>
            </a:r>
            <a:r>
              <a:rPr lang="de-DE" dirty="0" smtClean="0"/>
              <a:t> </a:t>
            </a:r>
            <a:r>
              <a:rPr lang="de-DE" u="sng" dirty="0" err="1" smtClean="0"/>
              <a:t>HHSt</a:t>
            </a:r>
            <a:r>
              <a:rPr lang="de-DE" u="sng" dirty="0" smtClean="0"/>
              <a:t>. 2411.9450 und 9451 Planung und Bau BT A und Sanierung Aula, </a:t>
            </a:r>
            <a:r>
              <a:rPr lang="de-DE" u="sng" dirty="0" err="1" smtClean="0"/>
              <a:t>WC`s</a:t>
            </a:r>
            <a:r>
              <a:rPr lang="de-DE" u="sng" dirty="0" smtClean="0"/>
              <a:t> </a:t>
            </a:r>
            <a:r>
              <a:rPr lang="de-DE" dirty="0" smtClean="0"/>
              <a:t>: </a:t>
            </a:r>
            <a:r>
              <a:rPr lang="de-DE" b="1" dirty="0" smtClean="0"/>
              <a:t>FNP</a:t>
            </a:r>
            <a:r>
              <a:rPr lang="de-DE" dirty="0" smtClean="0"/>
              <a:t> 2027 insg. 1,6 Mio.€  2028 1,0 Mio.€</a:t>
            </a:r>
            <a:endParaRPr lang="de-DE" dirty="0"/>
          </a:p>
          <a:p>
            <a:endParaRPr lang="de-DE" b="1" dirty="0" smtClean="0"/>
          </a:p>
          <a:p>
            <a:r>
              <a:rPr lang="de-DE" b="1" dirty="0" smtClean="0"/>
              <a:t>AFG</a:t>
            </a:r>
            <a:r>
              <a:rPr lang="de-DE" b="1" dirty="0"/>
              <a:t>:</a:t>
            </a:r>
          </a:p>
          <a:p>
            <a:r>
              <a:rPr lang="de-DE" dirty="0"/>
              <a:t>Bauabschnitt I – Gesamtförderung 2.800.000 Euro, anteilig in 2025 eingestellt 386.000 Euro = noch ausständige Förderung abzgl. 20 % VN-Prüfung</a:t>
            </a:r>
          </a:p>
          <a:p>
            <a:r>
              <a:rPr lang="de-DE" dirty="0"/>
              <a:t>Bauabschnitt II – Gesamtförderung 5.701.000 Euro, anteilige in 2025 eingestellt 4.085.600 Euro abzgl. 20 % VN-Prüfung</a:t>
            </a:r>
          </a:p>
          <a:p>
            <a:r>
              <a:rPr lang="de-DE" u="sng" dirty="0"/>
              <a:t>Bis 10.12.2025 ausgegebene Mittel: </a:t>
            </a:r>
            <a:r>
              <a:rPr lang="de-DE" u="sng" dirty="0" smtClean="0"/>
              <a:t>Alle </a:t>
            </a:r>
            <a:r>
              <a:rPr lang="de-DE" u="sng" dirty="0" err="1"/>
              <a:t>Baumaßn</a:t>
            </a:r>
            <a:r>
              <a:rPr lang="de-DE" dirty="0"/>
              <a:t>. (</a:t>
            </a:r>
            <a:r>
              <a:rPr lang="de-DE" dirty="0" err="1"/>
              <a:t>HHSt</a:t>
            </a:r>
            <a:r>
              <a:rPr lang="de-DE" dirty="0"/>
              <a:t>. 2301.9422-9429 und 9450-9453) </a:t>
            </a:r>
            <a:r>
              <a:rPr lang="de-DE" b="1" dirty="0" smtClean="0"/>
              <a:t>2025</a:t>
            </a:r>
            <a:r>
              <a:rPr lang="de-DE" dirty="0" smtClean="0"/>
              <a:t> Ansatz </a:t>
            </a:r>
            <a:r>
              <a:rPr lang="de-DE" dirty="0" err="1" smtClean="0"/>
              <a:t>insg</a:t>
            </a:r>
            <a:r>
              <a:rPr lang="de-DE" dirty="0"/>
              <a:t>: 6.315.100 </a:t>
            </a:r>
            <a:r>
              <a:rPr lang="de-DE" dirty="0" smtClean="0"/>
              <a:t>€ - </a:t>
            </a:r>
            <a:r>
              <a:rPr lang="de-DE" dirty="0"/>
              <a:t>Re. 4.609.988 </a:t>
            </a:r>
            <a:r>
              <a:rPr lang="de-DE" dirty="0" smtClean="0"/>
              <a:t>€ </a:t>
            </a:r>
            <a:r>
              <a:rPr lang="de-DE" b="1" dirty="0" smtClean="0"/>
              <a:t>FNP</a:t>
            </a:r>
            <a:r>
              <a:rPr lang="de-DE" dirty="0" smtClean="0"/>
              <a:t>: 4.064.000 € in 2027; 0 € 2028 ff.</a:t>
            </a:r>
            <a:endParaRPr lang="de-DE" dirty="0"/>
          </a:p>
          <a:p>
            <a:endParaRPr lang="de-DE" dirty="0" smtClean="0"/>
          </a:p>
          <a:p>
            <a:r>
              <a:rPr lang="de-DE" dirty="0" smtClean="0"/>
              <a:t>Grundbesitz Gebäudeneubau </a:t>
            </a:r>
            <a:r>
              <a:rPr lang="de-DE" b="1" dirty="0"/>
              <a:t>Rettungswache </a:t>
            </a:r>
            <a:r>
              <a:rPr lang="de-DE" b="1" dirty="0" err="1"/>
              <a:t>Dorfen</a:t>
            </a:r>
            <a:r>
              <a:rPr lang="de-DE" b="1" dirty="0"/>
              <a:t> </a:t>
            </a:r>
            <a:r>
              <a:rPr lang="de-DE" dirty="0"/>
              <a:t>(</a:t>
            </a:r>
            <a:r>
              <a:rPr lang="de-DE" dirty="0" err="1"/>
              <a:t>HHSt</a:t>
            </a:r>
            <a:r>
              <a:rPr lang="de-DE" dirty="0"/>
              <a:t>. 8804.9421 </a:t>
            </a:r>
            <a:r>
              <a:rPr lang="de-DE" dirty="0" smtClean="0"/>
              <a:t>– </a:t>
            </a:r>
            <a:r>
              <a:rPr lang="de-DE" b="1" dirty="0" smtClean="0"/>
              <a:t>2025</a:t>
            </a:r>
            <a:r>
              <a:rPr lang="de-DE" dirty="0" smtClean="0"/>
              <a:t> </a:t>
            </a:r>
            <a:r>
              <a:rPr lang="de-DE" dirty="0"/>
              <a:t>Ansatz 0 € Re. 39.197 </a:t>
            </a:r>
            <a:r>
              <a:rPr lang="de-DE" dirty="0" smtClean="0"/>
              <a:t>€; jur. Beratung) </a:t>
            </a:r>
            <a:r>
              <a:rPr lang="de-DE" b="1" dirty="0" smtClean="0"/>
              <a:t>FNP</a:t>
            </a:r>
            <a:r>
              <a:rPr lang="de-DE" dirty="0" smtClean="0"/>
              <a:t>: 2027 ff. aktuell 0 €</a:t>
            </a:r>
          </a:p>
          <a:p>
            <a:endParaRPr lang="de-DE" dirty="0"/>
          </a:p>
          <a:p>
            <a:r>
              <a:rPr lang="de-DE" dirty="0" smtClean="0"/>
              <a:t>Erwerb unbebauter Grundstücke </a:t>
            </a:r>
            <a:r>
              <a:rPr lang="de-DE" b="1" dirty="0" smtClean="0"/>
              <a:t>in</a:t>
            </a:r>
            <a:r>
              <a:rPr lang="de-DE" dirty="0" smtClean="0"/>
              <a:t> </a:t>
            </a:r>
            <a:r>
              <a:rPr lang="de-DE" b="1" dirty="0" smtClean="0"/>
              <a:t>2025</a:t>
            </a:r>
            <a:r>
              <a:rPr lang="de-DE" dirty="0" smtClean="0"/>
              <a:t> </a:t>
            </a:r>
            <a:r>
              <a:rPr lang="de-DE" b="1" dirty="0" smtClean="0"/>
              <a:t>ILS</a:t>
            </a:r>
            <a:r>
              <a:rPr lang="de-DE" dirty="0" smtClean="0"/>
              <a:t> (</a:t>
            </a:r>
            <a:r>
              <a:rPr lang="de-DE" dirty="0" err="1" smtClean="0"/>
              <a:t>HHSt</a:t>
            </a:r>
            <a:r>
              <a:rPr lang="de-DE" dirty="0" smtClean="0"/>
              <a:t>. 8811.9321 – </a:t>
            </a:r>
            <a:r>
              <a:rPr lang="de-DE" b="1" dirty="0" smtClean="0"/>
              <a:t>2025</a:t>
            </a:r>
            <a:r>
              <a:rPr lang="de-DE" dirty="0" smtClean="0"/>
              <a:t> Ansatz 1,7 Mio.€ - Re. 53.071 €) </a:t>
            </a:r>
            <a:r>
              <a:rPr lang="de-DE" b="1" dirty="0" smtClean="0"/>
              <a:t>FNP</a:t>
            </a:r>
            <a:r>
              <a:rPr lang="de-DE" dirty="0" smtClean="0"/>
              <a:t>: 2027 ff. aktuell 0 €</a:t>
            </a:r>
          </a:p>
          <a:p>
            <a:endParaRPr lang="de-DE" dirty="0" smtClean="0"/>
          </a:p>
          <a:p>
            <a:r>
              <a:rPr lang="de-DE" b="1" dirty="0" smtClean="0"/>
              <a:t>Veräußerung</a:t>
            </a:r>
            <a:r>
              <a:rPr lang="de-DE" dirty="0" smtClean="0"/>
              <a:t> von Grundstücken (</a:t>
            </a:r>
            <a:r>
              <a:rPr lang="de-DE" dirty="0" err="1" smtClean="0"/>
              <a:t>HHSt</a:t>
            </a:r>
            <a:r>
              <a:rPr lang="de-DE" dirty="0" smtClean="0"/>
              <a:t>. 8811.3400 –</a:t>
            </a:r>
            <a:r>
              <a:rPr lang="de-DE" b="1" dirty="0" smtClean="0"/>
              <a:t>2025</a:t>
            </a:r>
            <a:r>
              <a:rPr lang="de-DE" dirty="0" smtClean="0"/>
              <a:t> Ansatz 0 – Re. 65.280 € </a:t>
            </a:r>
            <a:r>
              <a:rPr lang="de-DE" dirty="0" err="1" smtClean="0"/>
              <a:t>Notzing</a:t>
            </a:r>
            <a:r>
              <a:rPr lang="de-DE" dirty="0" smtClean="0"/>
              <a:t>, </a:t>
            </a:r>
            <a:r>
              <a:rPr lang="de-DE" dirty="0" err="1" smtClean="0"/>
              <a:t>Eitting</a:t>
            </a:r>
            <a:r>
              <a:rPr lang="de-DE" dirty="0" smtClean="0"/>
              <a:t>) </a:t>
            </a:r>
            <a:r>
              <a:rPr lang="de-DE" b="1" dirty="0" smtClean="0"/>
              <a:t>FNP</a:t>
            </a:r>
            <a:r>
              <a:rPr lang="de-DE" dirty="0" smtClean="0"/>
              <a:t>: 2027 ff. aktuell 0 €</a:t>
            </a:r>
            <a:endParaRPr lang="de-DE" dirty="0"/>
          </a:p>
          <a:p>
            <a:endParaRPr lang="de-DE" dirty="0" smtClean="0"/>
          </a:p>
          <a:p>
            <a:r>
              <a:rPr lang="de-DE" b="1" dirty="0" smtClean="0"/>
              <a:t>Gut Hirschau </a:t>
            </a:r>
            <a:r>
              <a:rPr lang="de-DE" dirty="0" smtClean="0"/>
              <a:t>Veräußerung (</a:t>
            </a:r>
            <a:r>
              <a:rPr lang="de-DE" dirty="0" err="1" smtClean="0"/>
              <a:t>HHSt</a:t>
            </a:r>
            <a:r>
              <a:rPr lang="de-DE" dirty="0" smtClean="0"/>
              <a:t>. 8805.3402 – </a:t>
            </a:r>
            <a:r>
              <a:rPr lang="de-DE" b="1" dirty="0" smtClean="0"/>
              <a:t>2025</a:t>
            </a:r>
            <a:r>
              <a:rPr lang="de-DE" dirty="0" smtClean="0"/>
              <a:t> Ansatz 3.250.000 € - Re 0€) </a:t>
            </a:r>
            <a:r>
              <a:rPr lang="de-DE" b="1" dirty="0" smtClean="0"/>
              <a:t>FNP</a:t>
            </a:r>
            <a:r>
              <a:rPr lang="de-DE" dirty="0" smtClean="0"/>
              <a:t>: 2027 ff. 0 €</a:t>
            </a:r>
          </a:p>
          <a:p>
            <a:r>
              <a:rPr lang="de-DE" b="1" dirty="0" smtClean="0"/>
              <a:t>EVE</a:t>
            </a:r>
            <a:r>
              <a:rPr lang="de-DE" dirty="0" smtClean="0"/>
              <a:t> Anteilsrechte (</a:t>
            </a:r>
            <a:r>
              <a:rPr lang="de-DE" b="1" dirty="0" smtClean="0"/>
              <a:t>2025</a:t>
            </a:r>
            <a:r>
              <a:rPr lang="de-DE" dirty="0" smtClean="0"/>
              <a:t> </a:t>
            </a:r>
            <a:r>
              <a:rPr lang="de-DE" dirty="0" err="1" smtClean="0"/>
              <a:t>HHSt</a:t>
            </a:r>
            <a:r>
              <a:rPr lang="de-DE" dirty="0" smtClean="0"/>
              <a:t>. 8100.9360 Ansatz 87.500 € - Re. 75.000 €) </a:t>
            </a:r>
            <a:r>
              <a:rPr lang="de-DE" b="1" dirty="0" smtClean="0"/>
              <a:t>FNP</a:t>
            </a:r>
            <a:r>
              <a:rPr lang="de-DE" dirty="0" smtClean="0"/>
              <a:t>: 2027 ff. 0 €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94404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Bei Einzelplan 3:</a:t>
            </a:r>
          </a:p>
          <a:p>
            <a:r>
              <a:rPr lang="de-DE" dirty="0" smtClean="0"/>
              <a:t>In 2026 zusätzlich 10.000 Euro (vorher 0 Euro) bei 3001.6314 Städtepartnerschaften</a:t>
            </a:r>
          </a:p>
          <a:p>
            <a:endParaRPr lang="de-DE" dirty="0"/>
          </a:p>
          <a:p>
            <a:r>
              <a:rPr lang="de-DE" dirty="0" smtClean="0"/>
              <a:t>Bei Einzelplan 4:</a:t>
            </a:r>
          </a:p>
          <a:p>
            <a:r>
              <a:rPr lang="de-DE" dirty="0" smtClean="0"/>
              <a:t>Steigerung bei 4701.7000 von 180.000 Euro auf 230.000 Euro (Altennachmittag)</a:t>
            </a:r>
          </a:p>
          <a:p>
            <a:r>
              <a:rPr lang="de-DE" dirty="0" smtClean="0"/>
              <a:t>Steigerung bei 4703.7090 von 184.500 Euro auf 262.400 Euro (JAS ohne </a:t>
            </a:r>
            <a:r>
              <a:rPr lang="de-DE" dirty="0" err="1" smtClean="0"/>
              <a:t>Förd</a:t>
            </a:r>
            <a:r>
              <a:rPr lang="de-DE" dirty="0" smtClean="0"/>
              <a:t>. Staat)</a:t>
            </a:r>
          </a:p>
          <a:p>
            <a:r>
              <a:rPr lang="de-DE" dirty="0" smtClean="0"/>
              <a:t>Steigerung bei 4703.7091 von 178.900 Euro auf 195.100 Euro (JAS mit </a:t>
            </a:r>
            <a:r>
              <a:rPr lang="de-DE" dirty="0" err="1" smtClean="0"/>
              <a:t>Förd</a:t>
            </a:r>
            <a:r>
              <a:rPr lang="de-DE" dirty="0" smtClean="0"/>
              <a:t>. Staat)</a:t>
            </a:r>
          </a:p>
          <a:p>
            <a:r>
              <a:rPr lang="de-DE" dirty="0" smtClean="0"/>
              <a:t>Steigerung bei 4703.7092 von 103.400 Euro auf 107.900 Euro (JAS BS und FOS/BOS)</a:t>
            </a:r>
          </a:p>
          <a:p>
            <a:r>
              <a:rPr lang="de-DE" dirty="0" smtClean="0"/>
              <a:t>Steigerung bei 4703.7094 von 178.000 Euro auf 195.800 Euro (Stütz- und Förderklassen)</a:t>
            </a:r>
          </a:p>
          <a:p>
            <a:r>
              <a:rPr lang="de-DE" dirty="0" smtClean="0"/>
              <a:t>Steigerung bei 4709.7000 von 46.500 Euro auf 52.200 Euro (Project Second Stage)</a:t>
            </a:r>
          </a:p>
          <a:p>
            <a:r>
              <a:rPr lang="de-DE" dirty="0" smtClean="0"/>
              <a:t>Steigerung bei 4709.7020 von 44.000 Euro auf 48.900 Euro (Interventionsstelle)</a:t>
            </a:r>
          </a:p>
          <a:p>
            <a:r>
              <a:rPr lang="de-DE" dirty="0" smtClean="0"/>
              <a:t>Reduzierung bei 4709.7025 von 174.000 Euro auf 161.200 Euro (Frauenhaus)</a:t>
            </a:r>
          </a:p>
          <a:p>
            <a:r>
              <a:rPr lang="de-DE" dirty="0" smtClean="0"/>
              <a:t>Steigerung bei 4709.7029 von 152.000 Euro auf 156.000 Euro (Frauennotruf)</a:t>
            </a:r>
          </a:p>
          <a:p>
            <a:endParaRPr lang="de-DE" dirty="0"/>
          </a:p>
          <a:p>
            <a:r>
              <a:rPr lang="de-DE" dirty="0" smtClean="0"/>
              <a:t>Bei Einzelplan 5:</a:t>
            </a:r>
          </a:p>
          <a:p>
            <a:r>
              <a:rPr lang="de-DE" dirty="0" smtClean="0"/>
              <a:t>Steigerung bei 5531.7093 von 72.000 Euro auf 90.000 Euro (</a:t>
            </a:r>
            <a:r>
              <a:rPr lang="de-DE" dirty="0" err="1" smtClean="0"/>
              <a:t>Förd</a:t>
            </a:r>
            <a:r>
              <a:rPr lang="de-DE" dirty="0" smtClean="0"/>
              <a:t>. Sport Übungsleiter)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26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1058016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27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19662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500" b="1" dirty="0" smtClean="0">
                <a:solidFill>
                  <a:srgbClr val="FF0000"/>
                </a:solidFill>
              </a:rPr>
              <a:t>Überholt auch 05.12.2025</a:t>
            </a:r>
            <a:r>
              <a:rPr lang="de-DE" sz="1500" b="1" dirty="0" smtClean="0"/>
              <a:t>!</a:t>
            </a:r>
          </a:p>
          <a:p>
            <a:r>
              <a:rPr lang="de-DE" sz="1500" b="1" dirty="0" smtClean="0"/>
              <a:t>Ordentliche </a:t>
            </a:r>
            <a:r>
              <a:rPr lang="de-DE" sz="1500" b="1" dirty="0"/>
              <a:t>Tilgungen in 2024:</a:t>
            </a:r>
          </a:p>
          <a:p>
            <a:r>
              <a:rPr lang="de-DE" sz="1500" dirty="0"/>
              <a:t>Innere Darlehen: 1.180.000 </a:t>
            </a:r>
          </a:p>
          <a:p>
            <a:r>
              <a:rPr lang="de-DE" sz="1500" dirty="0"/>
              <a:t>Sparkassendarlehen: 459.300 </a:t>
            </a:r>
          </a:p>
          <a:p>
            <a:r>
              <a:rPr lang="de-DE" sz="1500" dirty="0"/>
              <a:t>Bayern </a:t>
            </a:r>
            <a:r>
              <a:rPr lang="de-DE" sz="1500" dirty="0" err="1"/>
              <a:t>Labo</a:t>
            </a:r>
            <a:r>
              <a:rPr lang="de-DE" sz="1500" dirty="0"/>
              <a:t> 8.100 Darlehen</a:t>
            </a:r>
          </a:p>
          <a:p>
            <a:r>
              <a:rPr lang="de-DE" sz="1500" dirty="0"/>
              <a:t> aus 2024 2.380.000 </a:t>
            </a:r>
          </a:p>
          <a:p>
            <a:r>
              <a:rPr lang="de-DE" sz="1500" dirty="0"/>
              <a:t>Tilgungen für kreditähnliche Rechtsgeschäfte: </a:t>
            </a:r>
          </a:p>
          <a:p>
            <a:r>
              <a:rPr lang="de-DE" sz="1500" dirty="0"/>
              <a:t>Hessische Landesbank: 462.000,00 </a:t>
            </a:r>
          </a:p>
          <a:p>
            <a:r>
              <a:rPr lang="de-DE" sz="1500" u="sng" dirty="0"/>
              <a:t>Uni-Kredit-Bank: 111.200,00 </a:t>
            </a:r>
          </a:p>
          <a:p>
            <a:r>
              <a:rPr lang="de-DE" sz="1500" dirty="0"/>
              <a:t>Summe: 4.600.600,00 </a:t>
            </a:r>
          </a:p>
          <a:p>
            <a:endParaRPr lang="de-DE" sz="1500" b="1" dirty="0"/>
          </a:p>
          <a:p>
            <a:r>
              <a:rPr lang="de-DE" sz="1500" b="1" dirty="0"/>
              <a:t>Ordentliche Tilgungen in 2025:</a:t>
            </a:r>
          </a:p>
          <a:p>
            <a:r>
              <a:rPr lang="de-DE" sz="1500" dirty="0"/>
              <a:t>Sparkassendarlehen: 463.900 </a:t>
            </a:r>
          </a:p>
          <a:p>
            <a:r>
              <a:rPr lang="de-DE" sz="1500" dirty="0"/>
              <a:t>Bayern </a:t>
            </a:r>
            <a:r>
              <a:rPr lang="de-DE" sz="1500" dirty="0" err="1"/>
              <a:t>Labo</a:t>
            </a:r>
            <a:r>
              <a:rPr lang="de-DE" sz="1500" dirty="0"/>
              <a:t> 8.100 Darlehen</a:t>
            </a:r>
          </a:p>
          <a:p>
            <a:r>
              <a:rPr lang="de-DE" sz="1500" dirty="0"/>
              <a:t> aus 2024: 1,5 Mio. Euro = 20 Mio. Euro /10 Jahre /2 Jahreshälfte = 1 Mio. Euro. </a:t>
            </a:r>
          </a:p>
          <a:p>
            <a:r>
              <a:rPr lang="de-DE" sz="1500" dirty="0"/>
              <a:t>Tilgungen für kreditähnliche Rechtsgeschäfte: </a:t>
            </a:r>
          </a:p>
          <a:p>
            <a:r>
              <a:rPr lang="de-DE" sz="1500" dirty="0"/>
              <a:t>Hessische Landesbank: 469.500,00 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28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21345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29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249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784427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u="sng" dirty="0"/>
              <a:t>Minderausgaben:</a:t>
            </a:r>
          </a:p>
          <a:p>
            <a:r>
              <a:rPr lang="de-DE" dirty="0"/>
              <a:t>Nicht verbrauchte Mittel ILS Neubau -                            	      4.000.000 € </a:t>
            </a:r>
          </a:p>
          <a:p>
            <a:r>
              <a:rPr lang="de-DE" dirty="0"/>
              <a:t>Nicht verbrauchte Mittel Altes LRA Neubau 	-                              6.000.000 € </a:t>
            </a:r>
          </a:p>
          <a:p>
            <a:r>
              <a:rPr lang="de-DE" dirty="0"/>
              <a:t>Nicht verbrauchte Mittel ED 14	-                                 970.000 €</a:t>
            </a:r>
          </a:p>
          <a:p>
            <a:r>
              <a:rPr lang="de-DE" dirty="0"/>
              <a:t>Nicht verbrauchte Mittel ED 28	-                                 800.000 €</a:t>
            </a:r>
          </a:p>
          <a:p>
            <a:r>
              <a:rPr lang="de-DE" dirty="0"/>
              <a:t>Nicht verbrauchte Mittel ED 26		        900.000 €</a:t>
            </a:r>
          </a:p>
          <a:p>
            <a:r>
              <a:rPr lang="de-DE" dirty="0"/>
              <a:t>Nicht verbrauchte Mittel Grundstückserwerb	     1.600.000 € </a:t>
            </a:r>
          </a:p>
          <a:p>
            <a:r>
              <a:rPr lang="de-DE" dirty="0"/>
              <a:t>Tilgung für Neuaufnahme Darlehen 	-                                 950.000 € </a:t>
            </a:r>
          </a:p>
          <a:p>
            <a:r>
              <a:rPr lang="de-DE" dirty="0"/>
              <a:t>Nicht verbrauchte Deckungsreserve		     1.800.000 €</a:t>
            </a:r>
          </a:p>
          <a:p>
            <a:endParaRPr lang="de-DE" dirty="0"/>
          </a:p>
          <a:p>
            <a:r>
              <a:rPr lang="de-DE" b="1" u="sng" dirty="0"/>
              <a:t>Mehreinnahmen:</a:t>
            </a:r>
          </a:p>
          <a:p>
            <a:r>
              <a:rPr lang="de-DE" dirty="0"/>
              <a:t>Erstattungen MVV für ÖPNV			     1.255.000 €</a:t>
            </a:r>
          </a:p>
          <a:p>
            <a:r>
              <a:rPr lang="de-DE" dirty="0"/>
              <a:t>Grunderwerbsteueraufkommen		     1.000.000 €</a:t>
            </a:r>
          </a:p>
          <a:p>
            <a:r>
              <a:rPr lang="de-DE" dirty="0"/>
              <a:t>Erstattungen vom Freistaat ÖPNV		     1.000.000 €</a:t>
            </a:r>
          </a:p>
          <a:p>
            <a:r>
              <a:rPr lang="de-DE" dirty="0"/>
              <a:t>Gymnasium </a:t>
            </a:r>
            <a:r>
              <a:rPr lang="de-DE" dirty="0" err="1"/>
              <a:t>Dorfen</a:t>
            </a:r>
            <a:r>
              <a:rPr lang="de-DE" dirty="0"/>
              <a:t> Investitionsförderung		        800.000 €</a:t>
            </a:r>
          </a:p>
          <a:p>
            <a:r>
              <a:rPr lang="de-DE" dirty="0"/>
              <a:t>Asyl Hausverwalterpauschale			        </a:t>
            </a:r>
            <a:r>
              <a:rPr lang="de-DE" dirty="0" smtClean="0"/>
              <a:t>800.000 €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30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181054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Geplante Neuverschuldung 2027: 30 Mio. Euro</a:t>
            </a:r>
          </a:p>
          <a:p>
            <a:r>
              <a:rPr lang="de-DE" dirty="0"/>
              <a:t>Geplante Neuverschuldung 2028: 7,5 Mio. Euro</a:t>
            </a:r>
          </a:p>
          <a:p>
            <a:r>
              <a:rPr lang="de-DE" dirty="0"/>
              <a:t>Geplante Neuverschuldung 2029: 17 Mio. Euro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  <a:p>
            <a:r>
              <a:rPr lang="de-DE" dirty="0"/>
              <a:t>Schuldenstand am 31.12.2029: 73,4 Mio. Euro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31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354392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32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117344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FF0000"/>
                </a:solidFill>
              </a:rPr>
              <a:t>Eingehen – OP Roboter auch nicht bei 05.12.2025!</a:t>
            </a:r>
            <a:endParaRPr lang="de-DE" dirty="0">
              <a:solidFill>
                <a:srgbClr val="FF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33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387016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34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672433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35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9109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2000" dirty="0"/>
          </a:p>
          <a:p>
            <a:endParaRPr lang="de-DE" sz="19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72452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700" dirty="0" smtClean="0"/>
              <a:t>Besondere </a:t>
            </a:r>
            <a:r>
              <a:rPr lang="de-DE" sz="1700" dirty="0"/>
              <a:t>Steigerung bei den Schlüsselzuweisungen der Gemeinden:</a:t>
            </a:r>
          </a:p>
          <a:p>
            <a:r>
              <a:rPr lang="de-DE" sz="1700" dirty="0"/>
              <a:t>Von </a:t>
            </a:r>
            <a:r>
              <a:rPr lang="de-DE" sz="1700" dirty="0" smtClean="0"/>
              <a:t>2024 </a:t>
            </a:r>
            <a:r>
              <a:rPr lang="de-DE" sz="1700" dirty="0"/>
              <a:t>auf </a:t>
            </a:r>
            <a:r>
              <a:rPr lang="de-DE" sz="1700" dirty="0" smtClean="0"/>
              <a:t>2025: 24.007.636 </a:t>
            </a:r>
            <a:r>
              <a:rPr lang="de-DE" sz="1700" dirty="0"/>
              <a:t>Euro auf </a:t>
            </a:r>
            <a:r>
              <a:rPr lang="de-DE" sz="1700" dirty="0" smtClean="0"/>
              <a:t>24.438.760 </a:t>
            </a:r>
            <a:r>
              <a:rPr lang="de-DE" sz="1700" dirty="0"/>
              <a:t>Euro und Anrechnung x 80 %</a:t>
            </a:r>
          </a:p>
          <a:p>
            <a:endParaRPr lang="de-DE" sz="1700" dirty="0"/>
          </a:p>
          <a:p>
            <a:r>
              <a:rPr lang="de-DE" sz="1700" dirty="0"/>
              <a:t>Bei der Umlagekraft der Landkreise in Oberbayern (ohne 3 kreisfreie Städte) Steigerung von Rang </a:t>
            </a:r>
            <a:r>
              <a:rPr lang="de-DE" sz="1700" dirty="0" smtClean="0"/>
              <a:t>10 </a:t>
            </a:r>
            <a:r>
              <a:rPr lang="de-DE" sz="1700" dirty="0"/>
              <a:t>auf Rang 5</a:t>
            </a:r>
            <a:r>
              <a:rPr lang="de-DE" sz="1700" dirty="0" smtClean="0"/>
              <a:t>, </a:t>
            </a:r>
            <a:r>
              <a:rPr lang="de-DE" sz="1700" dirty="0"/>
              <a:t>in Gesamtbayern von Rang </a:t>
            </a:r>
            <a:r>
              <a:rPr lang="de-DE" sz="1700" dirty="0" smtClean="0"/>
              <a:t>17 </a:t>
            </a:r>
            <a:r>
              <a:rPr lang="de-DE" sz="1700" dirty="0"/>
              <a:t>auf Rang 9</a:t>
            </a:r>
          </a:p>
          <a:p>
            <a:r>
              <a:rPr lang="de-DE" sz="1700" dirty="0"/>
              <a:t>Durchschnittliche Steigerung der Landkreise in Oberbayern von </a:t>
            </a:r>
            <a:r>
              <a:rPr lang="de-DE" sz="1700" dirty="0" smtClean="0"/>
              <a:t>4,0 </a:t>
            </a:r>
            <a:r>
              <a:rPr lang="de-DE" sz="1700" dirty="0"/>
              <a:t>% </a:t>
            </a:r>
            <a:r>
              <a:rPr lang="de-DE" sz="1700" dirty="0" err="1"/>
              <a:t>ggü</a:t>
            </a:r>
            <a:r>
              <a:rPr lang="de-DE" sz="1700" dirty="0"/>
              <a:t>. Vorjahr; inkl. kreisfreie Städte von </a:t>
            </a:r>
            <a:r>
              <a:rPr lang="de-DE" sz="1700" dirty="0" smtClean="0"/>
              <a:t>2,3 </a:t>
            </a:r>
            <a:r>
              <a:rPr lang="de-DE" sz="1700" dirty="0"/>
              <a:t>% </a:t>
            </a:r>
            <a:r>
              <a:rPr lang="de-DE" sz="1700" dirty="0" err="1"/>
              <a:t>ggü</a:t>
            </a:r>
            <a:r>
              <a:rPr lang="de-DE" sz="1700" dirty="0"/>
              <a:t>. Vorjahr</a:t>
            </a:r>
          </a:p>
          <a:p>
            <a:endParaRPr lang="de-DE" sz="1700" dirty="0"/>
          </a:p>
          <a:p>
            <a:r>
              <a:rPr lang="de-DE" sz="1700" dirty="0"/>
              <a:t>Zum Vergleich: Landkreis Freising: </a:t>
            </a:r>
            <a:r>
              <a:rPr lang="de-DE" sz="1700" dirty="0" smtClean="0"/>
              <a:t>+4,6 </a:t>
            </a:r>
            <a:r>
              <a:rPr lang="de-DE" sz="1700" dirty="0"/>
              <a:t>% und Landkreis Ebersberg: + </a:t>
            </a:r>
            <a:r>
              <a:rPr lang="de-DE" sz="1700" dirty="0" smtClean="0"/>
              <a:t>12,6 </a:t>
            </a:r>
            <a:r>
              <a:rPr lang="de-DE" sz="1700" dirty="0"/>
              <a:t>%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87142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748507" y="4925408"/>
            <a:ext cx="5683250" cy="4029879"/>
          </a:xfrm>
        </p:spPr>
        <p:txBody>
          <a:bodyPr/>
          <a:lstStyle/>
          <a:p>
            <a:r>
              <a:rPr lang="de-DE" sz="1600" dirty="0"/>
              <a:t>Lt. Mitteilung Bay </a:t>
            </a:r>
            <a:r>
              <a:rPr lang="de-DE" sz="1600" dirty="0" err="1"/>
              <a:t>LKrT</a:t>
            </a:r>
            <a:r>
              <a:rPr lang="de-DE" sz="1600" dirty="0"/>
              <a:t> vom 30.10.2025:</a:t>
            </a:r>
          </a:p>
          <a:p>
            <a:r>
              <a:rPr lang="de-DE" sz="1600" dirty="0"/>
              <a:t>Der </a:t>
            </a:r>
            <a:r>
              <a:rPr lang="de-DE" sz="1600" b="1" dirty="0"/>
              <a:t>Grunderwerbsteuerverbund </a:t>
            </a:r>
            <a:r>
              <a:rPr lang="de-DE" sz="1600" dirty="0"/>
              <a:t>verzeichnet 2025 voraussichtlich einen Anstieg um 86,5 Mio. € (+ 12,8 %), </a:t>
            </a:r>
          </a:p>
          <a:p>
            <a:endParaRPr lang="de-DE" sz="1600" dirty="0"/>
          </a:p>
          <a:p>
            <a:r>
              <a:rPr lang="de-DE" sz="1600" dirty="0"/>
              <a:t>Nach Art. 8 </a:t>
            </a:r>
            <a:r>
              <a:rPr lang="de-DE" sz="1600" dirty="0" err="1"/>
              <a:t>BayFAG</a:t>
            </a:r>
            <a:r>
              <a:rPr lang="de-DE" sz="1600" dirty="0"/>
              <a:t>:</a:t>
            </a:r>
          </a:p>
          <a:p>
            <a:r>
              <a:rPr lang="de-DE" sz="1600" dirty="0"/>
              <a:t>Der Staat stellt den Gemeinden 8/21 des Aufkommens an der Grunderwerbsteuer zur Verfügung (Kommunalanteil)</a:t>
            </a:r>
          </a:p>
          <a:p>
            <a:endParaRPr lang="de-DE" sz="1600" dirty="0"/>
          </a:p>
          <a:p>
            <a:r>
              <a:rPr lang="de-DE" sz="1600" dirty="0"/>
              <a:t>Davon erhalten Große Kreisstädte und kreisfreie Gemeinden das Aufkommen in voller Höhe.</a:t>
            </a:r>
          </a:p>
          <a:p>
            <a:r>
              <a:rPr lang="de-DE" sz="1600" dirty="0"/>
              <a:t>Die kreisangehörigen Gemeinden erhalten 3/7 und die Landkreise 4/7.</a:t>
            </a:r>
          </a:p>
          <a:p>
            <a:endParaRPr lang="de-DE" sz="1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55322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600" dirty="0"/>
              <a:t>Verringerung um 2.413 Einwohner von 142.540 (Stand 31.12.2023) auf 140.127 (Stand 31.12.2024) zzgl. 11 Stationierungskräfte aufgrund der erstmaligen Anrechnung der Zensus 2022 Ergebnisse als Basis</a:t>
            </a:r>
          </a:p>
          <a:p>
            <a:endParaRPr lang="de-DE" sz="1600" dirty="0"/>
          </a:p>
          <a:p>
            <a:r>
              <a:rPr lang="de-DE" sz="1600" dirty="0"/>
              <a:t>Pauschale Finanzzuweisungen als Ersatz des Verwaltungsaufwands für die Aufgaben des übertragenen Wirkungskreises.</a:t>
            </a:r>
          </a:p>
          <a:p>
            <a:endParaRPr lang="de-DE" sz="1900" dirty="0" smtClean="0"/>
          </a:p>
          <a:p>
            <a:r>
              <a:rPr lang="de-DE" sz="1600" dirty="0"/>
              <a:t>Bayerische Kommunen erhalten 3, 9 Milliarden Euro in 2026 aus Sondermögen des Bundes für Infrastruktur.</a:t>
            </a:r>
          </a:p>
          <a:p>
            <a:r>
              <a:rPr lang="de-DE" sz="1600" dirty="0"/>
              <a:t>Davon werden 2 Mrd. Euro als kommunales Investitionsbudget zur Verfügung gestellt. </a:t>
            </a:r>
            <a:r>
              <a:rPr lang="de-DE" sz="1600" dirty="0" smtClean="0"/>
              <a:t>Davon 20 % oder 400 Mio. Euro für die Landkreise. Verteilung nach Einwohnerzahl und Umlagekraft analog Investitionspauschale. Die Mittel können bei Umsetzung konkreter Investitionsprojekte von Schulen über Straßen und Brücken abgerufen werden. </a:t>
            </a:r>
          </a:p>
          <a:p>
            <a:r>
              <a:rPr lang="de-DE" sz="1600" dirty="0" smtClean="0"/>
              <a:t>= zusätzliche Finanzzuweisung zur Verringerung der kommunalen Eigenanteile in Höhe von 10 % der regulären Zuweisungen.</a:t>
            </a:r>
          </a:p>
          <a:p>
            <a:r>
              <a:rPr lang="de-DE" sz="1600" dirty="0" smtClean="0"/>
              <a:t>Abruf ab Mai 2026 möglich; Förderung wenn Spatenstich nach dem 01.01.2025</a:t>
            </a:r>
            <a:endParaRPr lang="de-DE" sz="1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65937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>
          <a:xfrm>
            <a:off x="1066799" y="4925409"/>
            <a:ext cx="5326857" cy="2935892"/>
          </a:xfrm>
        </p:spPr>
        <p:txBody>
          <a:bodyPr/>
          <a:lstStyle/>
          <a:p>
            <a:r>
              <a:rPr lang="de-DE" sz="1400" dirty="0"/>
              <a:t>Beim Spitzengespräch Kommunaler Finanzausgleich 2026 am Montag, 30.10. wurde der </a:t>
            </a:r>
            <a:r>
              <a:rPr lang="de-DE" sz="1400" b="1" u="sng" dirty="0"/>
              <a:t>Kommunalanteil am allgemeinen Steuerverbund</a:t>
            </a:r>
            <a:r>
              <a:rPr lang="de-DE" sz="1400" dirty="0"/>
              <a:t> von 13,0 % auf 13,3 Prozent angehoben. Eine weitere Anhebung auf 13,5 % für 2027 geplant. In 2024 noch bei 12,75 %-Punkten, zuvor seit 2013 nicht angehoben worden</a:t>
            </a:r>
          </a:p>
          <a:p>
            <a:endParaRPr lang="de-DE" sz="1400" dirty="0"/>
          </a:p>
          <a:p>
            <a:r>
              <a:rPr lang="de-DE" sz="1400" dirty="0"/>
              <a:t>Änderung der Daten </a:t>
            </a:r>
            <a:r>
              <a:rPr lang="de-DE" sz="1400" dirty="0" err="1"/>
              <a:t>ggü</a:t>
            </a:r>
            <a:r>
              <a:rPr lang="de-DE" sz="1400" dirty="0"/>
              <a:t> 2025:</a:t>
            </a:r>
          </a:p>
          <a:p>
            <a:r>
              <a:rPr lang="de-DE" sz="1400" dirty="0"/>
              <a:t>Verringerung der anzusetzenden Einwohnerzahl um 2.413 EW x Grundbetrag 897,75 Euro (Vorjahr) = Verringerung Ausgangsmesszahl um </a:t>
            </a:r>
            <a:r>
              <a:rPr lang="de-DE" sz="1400" dirty="0" err="1"/>
              <a:t>ca</a:t>
            </a:r>
            <a:r>
              <a:rPr lang="de-DE" sz="1400" dirty="0"/>
              <a:t> 2,2 Mio. Euro</a:t>
            </a:r>
          </a:p>
          <a:p>
            <a:r>
              <a:rPr lang="de-DE" sz="1400" dirty="0"/>
              <a:t>Erhöhung des Grundbetrag von 897,75 Euro auf </a:t>
            </a:r>
            <a:r>
              <a:rPr lang="de-DE" sz="1400" dirty="0" smtClean="0"/>
              <a:t>954,18 </a:t>
            </a:r>
            <a:r>
              <a:rPr lang="de-DE" sz="1400" dirty="0"/>
              <a:t>Euro = </a:t>
            </a:r>
            <a:r>
              <a:rPr lang="de-DE" sz="1400" dirty="0" smtClean="0"/>
              <a:t>8,5 </a:t>
            </a:r>
            <a:r>
              <a:rPr lang="de-DE" sz="1400" dirty="0"/>
              <a:t>Mio. Euro</a:t>
            </a:r>
          </a:p>
          <a:p>
            <a:r>
              <a:rPr lang="de-DE" sz="1400" dirty="0"/>
              <a:t>= Erhöhung Ausgangsmesszahl um  6</a:t>
            </a:r>
            <a:r>
              <a:rPr lang="de-DE" sz="1400" dirty="0" smtClean="0"/>
              <a:t>,3 </a:t>
            </a:r>
            <a:r>
              <a:rPr lang="de-DE" sz="1400" dirty="0"/>
              <a:t>Mio. Euro</a:t>
            </a:r>
          </a:p>
          <a:p>
            <a:r>
              <a:rPr lang="de-DE" sz="1400" dirty="0"/>
              <a:t>(Die Erhöhung des Kommunalanteils am allgemeinen Steuerverbund von 13,0 % auf 13,3 Prozent beeinflusste hier auch den Grundbetrag </a:t>
            </a:r>
          </a:p>
          <a:p>
            <a:r>
              <a:rPr lang="de-DE" sz="1400" dirty="0"/>
              <a:t>Die Landkreisschlüsselzuweisungen steigen von 1,747,9 Mrd. Euro (2025) auf 1,793,4 Mrd. Euro (2025) = + 45,5 Mio. Euro oder 2,6 </a:t>
            </a:r>
            <a:r>
              <a:rPr lang="de-DE" sz="1400" dirty="0" smtClean="0"/>
              <a:t>%)</a:t>
            </a:r>
          </a:p>
          <a:p>
            <a:endParaRPr lang="de-DE" sz="1400" dirty="0"/>
          </a:p>
          <a:p>
            <a:r>
              <a:rPr lang="de-DE" sz="1600" dirty="0"/>
              <a:t>Steigerung Umlagegrundlage:</a:t>
            </a:r>
          </a:p>
          <a:p>
            <a:r>
              <a:rPr lang="de-DE" sz="1600" dirty="0"/>
              <a:t>Steigerung Umlagekraft 2026 </a:t>
            </a:r>
            <a:r>
              <a:rPr lang="de-DE" sz="1600" dirty="0" err="1"/>
              <a:t>ggü</a:t>
            </a:r>
            <a:r>
              <a:rPr lang="de-DE" sz="1600" dirty="0"/>
              <a:t>. 2025 = 41 Mio. Euro </a:t>
            </a:r>
          </a:p>
          <a:p>
            <a:r>
              <a:rPr lang="de-DE" sz="1600" dirty="0"/>
              <a:t>X 40 % = 16,4 Mio. Euro</a:t>
            </a:r>
          </a:p>
          <a:p>
            <a:endParaRPr lang="de-DE" sz="1600" dirty="0"/>
          </a:p>
          <a:p>
            <a:r>
              <a:rPr lang="de-DE" sz="1600" dirty="0"/>
              <a:t>Differenz:  </a:t>
            </a:r>
            <a:r>
              <a:rPr lang="de-DE" sz="1600" dirty="0" smtClean="0"/>
              <a:t>10,1 Mio. </a:t>
            </a:r>
            <a:r>
              <a:rPr lang="de-DE" sz="1600" dirty="0"/>
              <a:t>Euro x 50 % = ca.  </a:t>
            </a:r>
            <a:r>
              <a:rPr lang="de-DE" sz="1600" dirty="0" smtClean="0"/>
              <a:t>5,1 </a:t>
            </a:r>
            <a:r>
              <a:rPr lang="de-DE" sz="1600" dirty="0"/>
              <a:t>Mio. Euro</a:t>
            </a:r>
          </a:p>
          <a:p>
            <a:endParaRPr lang="de-DE" sz="16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131650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1600" dirty="0"/>
              <a:t>Steigerung um 12.652.129 Euro</a:t>
            </a:r>
          </a:p>
          <a:p>
            <a:r>
              <a:rPr lang="de-DE" sz="1600" dirty="0"/>
              <a:t>Davon entfallen 9,65 Mio. Euro auf Umlagekraftsteigerung 2025 zu 2026 bei Hebesatz 23,55 %</a:t>
            </a:r>
          </a:p>
          <a:p>
            <a:r>
              <a:rPr lang="de-DE" sz="1600" dirty="0"/>
              <a:t>Und 3 Mio. Euro auf die Hebesatzsteigerung von 1,15 % auf Basis Umlagekraft 2026</a:t>
            </a:r>
          </a:p>
          <a:p>
            <a:endParaRPr lang="de-DE" sz="1600" dirty="0"/>
          </a:p>
          <a:p>
            <a:r>
              <a:rPr lang="de-DE" sz="1600" dirty="0"/>
              <a:t>Haushaltsansatz in 2026 gerundet auf 64.378.200 Euro</a:t>
            </a:r>
          </a:p>
          <a:p>
            <a:endParaRPr lang="de-DE" sz="1600" dirty="0"/>
          </a:p>
          <a:p>
            <a:r>
              <a:rPr lang="de-DE" sz="1600" dirty="0"/>
              <a:t>Ursprünglich standen am 02.10. bei der Präsentation noch eine Erhöhung des Hebesatzes um 2,8 %-Punkte im Raum. </a:t>
            </a:r>
          </a:p>
          <a:p>
            <a:endParaRPr lang="de-DE" sz="1600" dirty="0"/>
          </a:p>
          <a:p>
            <a:r>
              <a:rPr lang="de-DE" sz="1600" dirty="0"/>
              <a:t>Die Finanzausstattung der Bezirke wurde gestärkt um die Umlagezahler zu entlasten. Erhöhung der Zuweisungen an die Bezirke um 57,4 % bzw. 480 Mio. Euro.</a:t>
            </a:r>
          </a:p>
          <a:p>
            <a:endParaRPr lang="de-DE" sz="1900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B4EE00-4E9E-42B4-9D99-0DAA54BE579F}" type="slidenum">
              <a:rPr lang="de-DE" smtClean="0"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67730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0" y="6362883"/>
            <a:ext cx="481693" cy="365125"/>
          </a:xfrm>
        </p:spPr>
        <p:txBody>
          <a:bodyPr/>
          <a:lstStyle/>
          <a:p>
            <a:fld id="{E8CFE064-EE01-402E-A3AA-4DA6B02E6D1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88934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46658-B520-4E62-B957-025B52D38F7C}" type="datetime1">
              <a:rPr lang="de-DE" smtClean="0"/>
              <a:t>15.12.2025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8671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9D24E-C0E1-4C8D-9F79-AD9DF57B2A00}" type="datetime1">
              <a:rPr lang="de-DE" smtClean="0"/>
              <a:t>15.12.2025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4411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0" y="6362883"/>
            <a:ext cx="481693" cy="365125"/>
          </a:xfrm>
        </p:spPr>
        <p:txBody>
          <a:bodyPr/>
          <a:lstStyle/>
          <a:p>
            <a:fld id="{E8CFE064-EE01-402E-A3AA-4DA6B02E6D1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55794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5D893-4A82-4053-BC51-627861712C80}" type="datetime1">
              <a:rPr lang="de-DE" smtClean="0"/>
              <a:t>15.12.2025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0514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96C8D-E950-41B2-A767-E7F1B774304B}" type="datetime1">
              <a:rPr lang="de-DE" smtClean="0"/>
              <a:t>15.12.2025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9439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0CCC9-27F5-4A66-B93F-FD6BF808C639}" type="datetime1">
              <a:rPr lang="de-DE" smtClean="0"/>
              <a:t>15.12.2025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4972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F77C33-C209-4095-8C6C-C8518C8C5AE1}" type="datetime1">
              <a:rPr lang="de-DE" smtClean="0"/>
              <a:t>15.12.2025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6220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F065-A394-4BAA-B3E6-29817A64F2F4}" type="datetime1">
              <a:rPr lang="de-DE" smtClean="0"/>
              <a:t>15.12.2025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1118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37D3E-5D51-4A00-956F-6D76FC2A26D4}" type="datetime1">
              <a:rPr lang="de-DE" smtClean="0"/>
              <a:t>15.12.2025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7737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A82FA-6525-42DD-8E5D-F43B54218BCC}" type="datetime1">
              <a:rPr lang="de-DE" smtClean="0"/>
              <a:t>15.12.2025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9716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3BAB6-2099-4618-9627-99EA557E9F35}" type="datetime1">
              <a:rPr lang="de-DE" smtClean="0"/>
              <a:t>15.12.2025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FE064-EE01-402E-A3AA-4DA6B02E6D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6680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image" Target="../media/image5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2352195"/>
          </a:xfrm>
        </p:spPr>
        <p:txBody>
          <a:bodyPr>
            <a:normAutofit fontScale="90000"/>
          </a:bodyPr>
          <a:lstStyle/>
          <a:p>
            <a:pPr algn="ctr"/>
            <a:r>
              <a:rPr lang="de-DE" sz="5400" b="1" dirty="0" smtClean="0"/>
              <a:t/>
            </a:r>
            <a:br>
              <a:rPr lang="de-DE" sz="5400" b="1" dirty="0" smtClean="0"/>
            </a:br>
            <a:r>
              <a:rPr lang="de-DE" sz="5400" b="1" dirty="0" smtClean="0"/>
              <a:t/>
            </a:r>
            <a:br>
              <a:rPr lang="de-DE" sz="5400" b="1" dirty="0" smtClean="0"/>
            </a:br>
            <a:r>
              <a:rPr lang="de-DE" sz="5400" b="1" dirty="0" smtClean="0"/>
              <a:t/>
            </a:r>
            <a:br>
              <a:rPr lang="de-DE" sz="5400" b="1" dirty="0" smtClean="0"/>
            </a:br>
            <a:r>
              <a:rPr lang="de-DE" sz="6000" b="1" dirty="0" smtClean="0"/>
              <a:t>Kreishaushalt 2026</a:t>
            </a:r>
            <a:br>
              <a:rPr lang="de-DE" sz="6000" b="1" dirty="0" smtClean="0"/>
            </a:br>
            <a:r>
              <a:rPr lang="de-DE" sz="6000" b="1" dirty="0" smtClean="0"/>
              <a:t>Eckdaten</a:t>
            </a:r>
            <a:br>
              <a:rPr lang="de-DE" sz="6000" b="1" dirty="0" smtClean="0"/>
            </a:br>
            <a:r>
              <a:rPr lang="de-DE" sz="6000" b="1" dirty="0"/>
              <a:t/>
            </a:r>
            <a:br>
              <a:rPr lang="de-DE" sz="6000" b="1" dirty="0"/>
            </a:br>
            <a:r>
              <a:rPr lang="de-DE" sz="2700" b="1" dirty="0" smtClean="0"/>
              <a:t>Stand: 16.12.2025</a:t>
            </a:r>
            <a:endParaRPr lang="de-DE" sz="27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9392" y="4826311"/>
            <a:ext cx="2874608" cy="2031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54457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49274"/>
          </a:xfrm>
        </p:spPr>
        <p:txBody>
          <a:bodyPr>
            <a:normAutofit fontScale="90000"/>
          </a:bodyPr>
          <a:lstStyle/>
          <a:p>
            <a:r>
              <a:rPr lang="de-DE" sz="2800" b="1" dirty="0" smtClean="0"/>
              <a:t/>
            </a:r>
            <a:br>
              <a:rPr lang="de-DE" sz="2800" b="1" dirty="0" smtClean="0"/>
            </a:br>
            <a:r>
              <a:rPr lang="de-DE" sz="2800" b="1" dirty="0"/>
              <a:t/>
            </a:r>
            <a:br>
              <a:rPr lang="de-DE" sz="2800" b="1" dirty="0"/>
            </a:br>
            <a:r>
              <a:rPr lang="de-DE" sz="2800" b="1" dirty="0" smtClean="0"/>
              <a:t>Personalausgaben</a:t>
            </a:r>
            <a:br>
              <a:rPr lang="de-DE" sz="2800" b="1" dirty="0" smtClean="0"/>
            </a:br>
            <a:endParaRPr lang="de-DE" sz="28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709077" y="945951"/>
            <a:ext cx="7886700" cy="538538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2600" dirty="0" smtClean="0"/>
          </a:p>
          <a:p>
            <a:pPr marL="0" indent="0">
              <a:buNone/>
            </a:pPr>
            <a:r>
              <a:rPr lang="de-DE" sz="2000" dirty="0" smtClean="0"/>
              <a:t>Gesamt Personalausgaben in 2026: 41.622.700 €</a:t>
            </a:r>
          </a:p>
          <a:p>
            <a:pPr marL="0" indent="0">
              <a:buNone/>
            </a:pPr>
            <a:r>
              <a:rPr lang="de-DE" sz="2000" dirty="0" smtClean="0"/>
              <a:t>Gesamt Personalausgaben in 2025: 41.550.500 €</a:t>
            </a:r>
          </a:p>
          <a:p>
            <a:pPr marL="0" indent="0">
              <a:buNone/>
            </a:pPr>
            <a:r>
              <a:rPr lang="de-DE" sz="2000" dirty="0" smtClean="0"/>
              <a:t>Erhöhung </a:t>
            </a:r>
            <a:r>
              <a:rPr lang="de-DE" sz="2000" dirty="0"/>
              <a:t>um  </a:t>
            </a:r>
            <a:r>
              <a:rPr lang="de-DE" sz="2000" dirty="0" smtClean="0"/>
              <a:t>72.200 </a:t>
            </a:r>
            <a:r>
              <a:rPr lang="de-DE" sz="2000" dirty="0"/>
              <a:t>€ </a:t>
            </a:r>
            <a:r>
              <a:rPr lang="de-DE" sz="2000" dirty="0" smtClean="0"/>
              <a:t>(+0,17 %) </a:t>
            </a:r>
            <a:r>
              <a:rPr lang="de-DE" sz="2000" dirty="0"/>
              <a:t>im Vergleich zu </a:t>
            </a:r>
            <a:r>
              <a:rPr lang="de-DE" sz="2000" dirty="0" smtClean="0"/>
              <a:t>2026</a:t>
            </a:r>
          </a:p>
          <a:p>
            <a:endParaRPr lang="de-DE" sz="2000" dirty="0"/>
          </a:p>
          <a:p>
            <a:endParaRPr lang="de-DE" sz="2000" dirty="0" smtClean="0"/>
          </a:p>
          <a:p>
            <a:endParaRPr lang="de-DE" sz="2000" dirty="0" smtClean="0"/>
          </a:p>
          <a:p>
            <a:endParaRPr lang="de-DE" sz="2000" dirty="0"/>
          </a:p>
          <a:p>
            <a:endParaRPr lang="de-DE" sz="2000" dirty="0" smtClean="0"/>
          </a:p>
          <a:p>
            <a:endParaRPr lang="de-DE" sz="2000" dirty="0"/>
          </a:p>
          <a:p>
            <a:endParaRPr lang="de-DE" sz="2000" dirty="0" smtClean="0"/>
          </a:p>
          <a:p>
            <a:endParaRPr lang="de-DE" sz="2000" dirty="0" smtClean="0"/>
          </a:p>
          <a:p>
            <a:pPr marL="0" indent="0">
              <a:buNone/>
            </a:pPr>
            <a:endParaRPr lang="de-DE" sz="2000" dirty="0" smtClean="0"/>
          </a:p>
          <a:p>
            <a:endParaRPr lang="de-DE" sz="2000" dirty="0" smtClean="0">
              <a:solidFill>
                <a:srgbClr val="FF0000"/>
              </a:solidFill>
            </a:endParaRPr>
          </a:p>
          <a:p>
            <a:endParaRPr lang="de-DE" sz="100" dirty="0" smtClean="0"/>
          </a:p>
          <a:p>
            <a:pPr marL="0" indent="0">
              <a:buNone/>
            </a:pPr>
            <a:endParaRPr lang="de-DE" sz="2000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5802428"/>
              </p:ext>
            </p:extLst>
          </p:nvPr>
        </p:nvGraphicFramePr>
        <p:xfrm>
          <a:off x="869496" y="2699973"/>
          <a:ext cx="7037375" cy="31257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86794">
                  <a:extLst>
                    <a:ext uri="{9D8B030D-6E8A-4147-A177-3AD203B41FA5}">
                      <a16:colId xmlns:a16="http://schemas.microsoft.com/office/drawing/2014/main" val="1560420653"/>
                    </a:ext>
                  </a:extLst>
                </a:gridCol>
                <a:gridCol w="1450581">
                  <a:extLst>
                    <a:ext uri="{9D8B030D-6E8A-4147-A177-3AD203B41FA5}">
                      <a16:colId xmlns:a16="http://schemas.microsoft.com/office/drawing/2014/main" val="1118878488"/>
                    </a:ext>
                  </a:extLst>
                </a:gridCol>
              </a:tblGrid>
              <a:tr h="250989">
                <a:tc gridSpan="2">
                  <a:txBody>
                    <a:bodyPr/>
                    <a:lstStyle/>
                    <a:p>
                      <a:pPr algn="l" fontAlgn="b"/>
                      <a:r>
                        <a:rPr lang="de-DE" sz="16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Zusammensetzung der Mehrausgaben</a:t>
                      </a:r>
                      <a:r>
                        <a:rPr lang="de-DE" sz="16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(Personalkosten):</a:t>
                      </a:r>
                      <a:endParaRPr lang="de-DE" sz="16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1490393"/>
                  </a:ext>
                </a:extLst>
              </a:tr>
              <a:tr h="375667">
                <a:tc gridSpan="2">
                  <a:txBody>
                    <a:bodyPr/>
                    <a:lstStyle/>
                    <a:p>
                      <a:pPr algn="l" fontAlgn="b"/>
                      <a:endParaRPr lang="de-DE" sz="12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950437"/>
                  </a:ext>
                </a:extLst>
              </a:tr>
              <a:tr h="50197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Tariferhöhung Beschäftigte (Annahme: 3 %)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de-DE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7270776"/>
                  </a:ext>
                </a:extLst>
              </a:tr>
              <a:tr h="375667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16,46 neue Stellen aus 2025 werden erstmals zu 100 % angerechnet</a:t>
                      </a:r>
                      <a:endParaRPr lang="de-DE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de-DE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88761711"/>
                  </a:ext>
                </a:extLst>
              </a:tr>
              <a:tr h="534031">
                <a:tc>
                  <a:txBody>
                    <a:bodyPr/>
                    <a:lstStyle/>
                    <a:p>
                      <a:pPr algn="l" fontAlgn="b"/>
                      <a:r>
                        <a:rPr lang="de-DE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3,67</a:t>
                      </a:r>
                      <a:r>
                        <a:rPr lang="de-DE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neue Stellen in 2026 werden erstmals zu 50 % angerechnet</a:t>
                      </a:r>
                      <a:endParaRPr lang="de-DE" sz="16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de-DE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70282534"/>
                  </a:ext>
                </a:extLst>
              </a:tr>
              <a:tr h="534031">
                <a:tc>
                  <a:txBody>
                    <a:bodyPr/>
                    <a:lstStyle/>
                    <a:p>
                      <a:pPr algn="l" fontAlgn="b"/>
                      <a:endParaRPr lang="de-DE" sz="16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de-DE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Reduzierung der prognostizierten Personalausgaben um 1 Mio. Euro a</a:t>
                      </a:r>
                      <a:r>
                        <a:rPr lang="de-DE" sz="16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ufgrund Erfahrungswerte der Vorjahre</a:t>
                      </a:r>
                      <a:r>
                        <a:rPr lang="de-DE" sz="16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für nicht besetzte Stellen durch Fluktuation</a:t>
                      </a:r>
                      <a:endParaRPr lang="de-DE" sz="1600" b="0" i="0" u="none" strike="noStrike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de-DE" sz="16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43578748"/>
                  </a:ext>
                </a:extLst>
              </a:tr>
            </a:tbl>
          </a:graphicData>
        </a:graphic>
      </p:graphicFrame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2126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1257300" y="508562"/>
            <a:ext cx="7886700" cy="549274"/>
          </a:xfrm>
        </p:spPr>
        <p:txBody>
          <a:bodyPr>
            <a:normAutofit fontScale="90000"/>
          </a:bodyPr>
          <a:lstStyle/>
          <a:p>
            <a:r>
              <a:rPr lang="de-DE" sz="2800" b="1" dirty="0"/>
              <a:t/>
            </a:r>
            <a:br>
              <a:rPr lang="de-DE" sz="2800" b="1" dirty="0"/>
            </a:br>
            <a:r>
              <a:rPr lang="de-DE" sz="2800" b="1" dirty="0" smtClean="0"/>
              <a:t>Erläuterungen zu Stellenmehrungen 2026</a:t>
            </a:r>
            <a:br>
              <a:rPr lang="de-DE" sz="2800" b="1" dirty="0" smtClean="0"/>
            </a:br>
            <a:endParaRPr lang="de-DE" sz="2800" b="1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11</a:t>
            </a:fld>
            <a:endParaRPr lang="de-DE" dirty="0"/>
          </a:p>
        </p:txBody>
      </p:sp>
      <p:graphicFrame>
        <p:nvGraphicFramePr>
          <p:cNvPr id="2" name="Objek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3133924"/>
              </p:ext>
            </p:extLst>
          </p:nvPr>
        </p:nvGraphicFramePr>
        <p:xfrm>
          <a:off x="1461247" y="956015"/>
          <a:ext cx="6525466" cy="51876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7" name="Arbeitsblatt" r:id="rId5" imgW="6829546" imgH="5429395" progId="Excel.Sheet.12">
                  <p:embed/>
                </p:oleObj>
              </mc:Choice>
              <mc:Fallback>
                <p:oleObj name="Arbeitsblatt" r:id="rId5" imgW="6829546" imgH="5429395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61247" y="956015"/>
                        <a:ext cx="6525466" cy="518760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5202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727848" y="667052"/>
            <a:ext cx="7886700" cy="549274"/>
          </a:xfrm>
          <a:noFill/>
        </p:spPr>
        <p:txBody>
          <a:bodyPr>
            <a:normAutofit/>
          </a:bodyPr>
          <a:lstStyle/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Einzelplan 2 - Schulische Einrichtungen</a:t>
            </a:r>
            <a:endParaRPr lang="de-DE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8CFE064-EE01-402E-A3AA-4DA6B02E6D1B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8" name="Tabel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114058"/>
              </p:ext>
            </p:extLst>
          </p:nvPr>
        </p:nvGraphicFramePr>
        <p:xfrm>
          <a:off x="802715" y="1216327"/>
          <a:ext cx="7704792" cy="21364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2051">
                  <a:extLst>
                    <a:ext uri="{9D8B030D-6E8A-4147-A177-3AD203B41FA5}">
                      <a16:colId xmlns:a16="http://schemas.microsoft.com/office/drawing/2014/main" val="3819007543"/>
                    </a:ext>
                  </a:extLst>
                </a:gridCol>
                <a:gridCol w="898963">
                  <a:extLst>
                    <a:ext uri="{9D8B030D-6E8A-4147-A177-3AD203B41FA5}">
                      <a16:colId xmlns:a16="http://schemas.microsoft.com/office/drawing/2014/main" val="30564225"/>
                    </a:ext>
                  </a:extLst>
                </a:gridCol>
                <a:gridCol w="898963">
                  <a:extLst>
                    <a:ext uri="{9D8B030D-6E8A-4147-A177-3AD203B41FA5}">
                      <a16:colId xmlns:a16="http://schemas.microsoft.com/office/drawing/2014/main" val="3744461616"/>
                    </a:ext>
                  </a:extLst>
                </a:gridCol>
                <a:gridCol w="898963">
                  <a:extLst>
                    <a:ext uri="{9D8B030D-6E8A-4147-A177-3AD203B41FA5}">
                      <a16:colId xmlns:a16="http://schemas.microsoft.com/office/drawing/2014/main" val="3342365748"/>
                    </a:ext>
                  </a:extLst>
                </a:gridCol>
                <a:gridCol w="898963">
                  <a:extLst>
                    <a:ext uri="{9D8B030D-6E8A-4147-A177-3AD203B41FA5}">
                      <a16:colId xmlns:a16="http://schemas.microsoft.com/office/drawing/2014/main" val="3356607018"/>
                    </a:ext>
                  </a:extLst>
                </a:gridCol>
                <a:gridCol w="898963">
                  <a:extLst>
                    <a:ext uri="{9D8B030D-6E8A-4147-A177-3AD203B41FA5}">
                      <a16:colId xmlns:a16="http://schemas.microsoft.com/office/drawing/2014/main" val="2659746092"/>
                    </a:ext>
                  </a:extLst>
                </a:gridCol>
                <a:gridCol w="898963">
                  <a:extLst>
                    <a:ext uri="{9D8B030D-6E8A-4147-A177-3AD203B41FA5}">
                      <a16:colId xmlns:a16="http://schemas.microsoft.com/office/drawing/2014/main" val="3385938195"/>
                    </a:ext>
                  </a:extLst>
                </a:gridCol>
                <a:gridCol w="898963">
                  <a:extLst>
                    <a:ext uri="{9D8B030D-6E8A-4147-A177-3AD203B41FA5}">
                      <a16:colId xmlns:a16="http://schemas.microsoft.com/office/drawing/2014/main" val="1709812595"/>
                    </a:ext>
                  </a:extLst>
                </a:gridCol>
              </a:tblGrid>
              <a:tr h="572008"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Rechnung        2020    </a:t>
                      </a:r>
                      <a:endParaRPr lang="de-DE" sz="10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de-DE" sz="1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</a:t>
                      </a:r>
                      <a:endParaRPr lang="de-DE" sz="1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Rechnung        2021    </a:t>
                      </a:r>
                      <a:endParaRPr lang="de-DE" sz="10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de-DE" sz="1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</a:t>
                      </a:r>
                      <a:endParaRPr lang="de-DE" sz="1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Rechnung        2022    </a:t>
                      </a:r>
                      <a:endParaRPr lang="de-DE" sz="10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de-DE" sz="1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</a:t>
                      </a:r>
                      <a:endParaRPr lang="de-DE" sz="1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Rechnung        2023    </a:t>
                      </a:r>
                      <a:endParaRPr lang="de-DE" sz="10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de-DE" sz="1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</a:t>
                      </a:r>
                      <a:endParaRPr lang="de-DE" sz="1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Rechnung        2024    </a:t>
                      </a:r>
                      <a:endParaRPr lang="de-DE" sz="10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de-DE" sz="1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</a:t>
                      </a:r>
                      <a:endParaRPr lang="de-DE" sz="1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Haushalt        2025    </a:t>
                      </a:r>
                      <a:endParaRPr lang="de-DE" sz="10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de-DE" sz="1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</a:t>
                      </a:r>
                      <a:endParaRPr lang="de-DE" sz="1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Haushalt        2026    </a:t>
                      </a:r>
                      <a:endParaRPr lang="de-DE" sz="1000" b="1" u="none" strike="noStrike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de-DE" sz="1000" b="1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Euro</a:t>
                      </a:r>
                      <a:endParaRPr lang="de-DE" sz="1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26020194"/>
                  </a:ext>
                </a:extLst>
              </a:tr>
              <a:tr h="391117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Einnahmen</a:t>
                      </a:r>
                      <a:endParaRPr lang="de-DE" sz="1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5.469.020</a:t>
                      </a:r>
                      <a:endParaRPr lang="de-DE" sz="1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6.178.552</a:t>
                      </a:r>
                      <a:endParaRPr lang="de-DE" sz="1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5.523.317</a:t>
                      </a:r>
                      <a:endParaRPr lang="de-DE" sz="1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5.787.579</a:t>
                      </a:r>
                      <a:endParaRPr lang="de-DE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5.131.975</a:t>
                      </a:r>
                      <a:endParaRPr lang="de-DE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5.292.100</a:t>
                      </a:r>
                      <a:endParaRPr lang="de-DE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5.604.500</a:t>
                      </a:r>
                      <a:endParaRPr lang="de-DE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20049783"/>
                  </a:ext>
                </a:extLst>
              </a:tr>
              <a:tr h="391117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Ausgaben</a:t>
                      </a:r>
                      <a:endParaRPr lang="de-DE" sz="1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14.794.808</a:t>
                      </a:r>
                      <a:endParaRPr lang="de-DE" sz="1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14.986.088</a:t>
                      </a:r>
                      <a:endParaRPr lang="de-DE" sz="1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15.673.258</a:t>
                      </a:r>
                      <a:endParaRPr lang="de-DE" sz="1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14.816.484</a:t>
                      </a:r>
                      <a:endParaRPr lang="de-DE" sz="1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17.319.417</a:t>
                      </a:r>
                      <a:endParaRPr lang="de-DE" sz="1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20.860.300</a:t>
                      </a:r>
                      <a:endParaRPr lang="de-DE" sz="1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22.201.300</a:t>
                      </a:r>
                      <a:endParaRPr lang="de-DE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05234538"/>
                  </a:ext>
                </a:extLst>
              </a:tr>
              <a:tr h="391117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Zuschussbedarf</a:t>
                      </a:r>
                      <a:endParaRPr lang="de-DE" sz="1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9.325.788</a:t>
                      </a:r>
                      <a:endParaRPr lang="de-DE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8.807.536</a:t>
                      </a:r>
                      <a:endParaRPr lang="de-DE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10.149.941</a:t>
                      </a:r>
                      <a:endParaRPr lang="de-DE" sz="1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9.028.905</a:t>
                      </a:r>
                      <a:endParaRPr lang="de-DE" sz="1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12.187.442</a:t>
                      </a:r>
                      <a:endParaRPr lang="de-DE" sz="1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15.568.200</a:t>
                      </a:r>
                      <a:endParaRPr lang="de-DE" sz="1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16.596.800</a:t>
                      </a:r>
                      <a:endParaRPr lang="de-DE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10476018"/>
                  </a:ext>
                </a:extLst>
              </a:tr>
              <a:tr h="391117">
                <a:tc>
                  <a:txBody>
                    <a:bodyPr/>
                    <a:lstStyle/>
                    <a:p>
                      <a:pPr algn="l" fontAlgn="b"/>
                      <a:r>
                        <a:rPr lang="de-DE" sz="10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Veränderungen %</a:t>
                      </a:r>
                      <a:endParaRPr lang="de-DE" sz="1000" b="1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-11,45</a:t>
                      </a:r>
                      <a:endParaRPr lang="de-DE" sz="1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-5,56</a:t>
                      </a:r>
                      <a:endParaRPr lang="de-DE" sz="1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15,24</a:t>
                      </a:r>
                      <a:endParaRPr lang="de-DE" sz="1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-11,04</a:t>
                      </a:r>
                      <a:endParaRPr lang="de-DE" sz="1000" b="0" i="0" u="none" strike="noStrike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34,98</a:t>
                      </a:r>
                      <a:endParaRPr lang="de-DE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27,74</a:t>
                      </a:r>
                      <a:endParaRPr lang="de-DE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u="none" strike="noStrike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6,61</a:t>
                      </a:r>
                      <a:endParaRPr lang="de-DE" sz="1000" b="0" i="0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76896687"/>
                  </a:ext>
                </a:extLst>
              </a:tr>
            </a:tbl>
          </a:graphicData>
        </a:graphic>
      </p:graphicFrame>
      <p:pic>
        <p:nvPicPr>
          <p:cNvPr id="7" name="Grafik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9496" y="3829143"/>
            <a:ext cx="421005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91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493776" y="353574"/>
            <a:ext cx="8108245" cy="549274"/>
          </a:xfrm>
          <a:noFill/>
        </p:spPr>
        <p:txBody>
          <a:bodyPr>
            <a:noAutofit/>
          </a:bodyPr>
          <a:lstStyle/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Schulische Einrichtungen</a:t>
            </a:r>
            <a:b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Bauunterhalt u. Investitionskosten </a:t>
            </a:r>
            <a:endParaRPr lang="de-DE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rafik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3792" y="3348019"/>
            <a:ext cx="8523218" cy="214854"/>
          </a:xfrm>
          <a:prstGeom prst="rect">
            <a:avLst/>
          </a:prstGeom>
        </p:spPr>
      </p:pic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13</a:t>
            </a:fld>
            <a:endParaRPr lang="de-DE" dirty="0"/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/>
          </p:nvPr>
        </p:nvGraphicFramePr>
        <p:xfrm>
          <a:off x="1700212" y="3706906"/>
          <a:ext cx="513397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926717"/>
              </p:ext>
            </p:extLst>
          </p:nvPr>
        </p:nvGraphicFramePr>
        <p:xfrm>
          <a:off x="595227" y="1124713"/>
          <a:ext cx="8126887" cy="1815412"/>
        </p:xfrm>
        <a:graphic>
          <a:graphicData uri="http://schemas.openxmlformats.org/drawingml/2006/table">
            <a:tbl>
              <a:tblPr/>
              <a:tblGrid>
                <a:gridCol w="1578604">
                  <a:extLst>
                    <a:ext uri="{9D8B030D-6E8A-4147-A177-3AD203B41FA5}">
                      <a16:colId xmlns:a16="http://schemas.microsoft.com/office/drawing/2014/main" val="3864899845"/>
                    </a:ext>
                  </a:extLst>
                </a:gridCol>
                <a:gridCol w="935469">
                  <a:extLst>
                    <a:ext uri="{9D8B030D-6E8A-4147-A177-3AD203B41FA5}">
                      <a16:colId xmlns:a16="http://schemas.microsoft.com/office/drawing/2014/main" val="904030193"/>
                    </a:ext>
                  </a:extLst>
                </a:gridCol>
                <a:gridCol w="935469">
                  <a:extLst>
                    <a:ext uri="{9D8B030D-6E8A-4147-A177-3AD203B41FA5}">
                      <a16:colId xmlns:a16="http://schemas.microsoft.com/office/drawing/2014/main" val="3729049900"/>
                    </a:ext>
                  </a:extLst>
                </a:gridCol>
                <a:gridCol w="935469">
                  <a:extLst>
                    <a:ext uri="{9D8B030D-6E8A-4147-A177-3AD203B41FA5}">
                      <a16:colId xmlns:a16="http://schemas.microsoft.com/office/drawing/2014/main" val="1747666528"/>
                    </a:ext>
                  </a:extLst>
                </a:gridCol>
                <a:gridCol w="935469">
                  <a:extLst>
                    <a:ext uri="{9D8B030D-6E8A-4147-A177-3AD203B41FA5}">
                      <a16:colId xmlns:a16="http://schemas.microsoft.com/office/drawing/2014/main" val="325065104"/>
                    </a:ext>
                  </a:extLst>
                </a:gridCol>
                <a:gridCol w="935469">
                  <a:extLst>
                    <a:ext uri="{9D8B030D-6E8A-4147-A177-3AD203B41FA5}">
                      <a16:colId xmlns:a16="http://schemas.microsoft.com/office/drawing/2014/main" val="2981895988"/>
                    </a:ext>
                  </a:extLst>
                </a:gridCol>
                <a:gridCol w="935469">
                  <a:extLst>
                    <a:ext uri="{9D8B030D-6E8A-4147-A177-3AD203B41FA5}">
                      <a16:colId xmlns:a16="http://schemas.microsoft.com/office/drawing/2014/main" val="3899064138"/>
                    </a:ext>
                  </a:extLst>
                </a:gridCol>
                <a:gridCol w="935469">
                  <a:extLst>
                    <a:ext uri="{9D8B030D-6E8A-4147-A177-3AD203B41FA5}">
                      <a16:colId xmlns:a16="http://schemas.microsoft.com/office/drawing/2014/main" val="973828773"/>
                    </a:ext>
                  </a:extLst>
                </a:gridCol>
              </a:tblGrid>
              <a:tr h="598018">
                <a:tc>
                  <a:txBody>
                    <a:bodyPr/>
                    <a:lstStyle/>
                    <a:p>
                      <a:pPr algn="ctr" fontAlgn="b"/>
                      <a:r>
                        <a:rPr lang="de-DE" sz="800" b="0" i="0" u="none" strike="noStrike" dirty="0"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effectLst/>
                          <a:latin typeface="Arial" panose="020B0604020202020204" pitchFamily="34" charset="0"/>
                        </a:rPr>
                        <a:t>Rechnung              </a:t>
                      </a:r>
                      <a:r>
                        <a:rPr lang="de-DE" sz="10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2020</a:t>
                      </a:r>
                    </a:p>
                    <a:p>
                      <a:pPr algn="ctr" fontAlgn="b"/>
                      <a:r>
                        <a:rPr lang="de-DE" sz="10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Euro</a:t>
                      </a:r>
                      <a:endParaRPr lang="de-DE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de-DE" sz="1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Rechnung              2021         </a:t>
                      </a:r>
                      <a:endParaRPr lang="de-DE" sz="10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r>
                        <a:rPr lang="de-DE" sz="10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10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Euro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effectLst/>
                          <a:latin typeface="Arial" panose="020B0604020202020204" pitchFamily="34" charset="0"/>
                        </a:rPr>
                        <a:t>Rechnung              2022          </a:t>
                      </a:r>
                      <a:endParaRPr lang="de-DE" sz="1000" b="1" i="0" u="none" strike="noStrike" dirty="0" smtClean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de-DE" sz="10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Euro</a:t>
                      </a:r>
                      <a:endParaRPr lang="de-DE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000" b="1" i="0" u="none" strike="noStrike" dirty="0">
                          <a:effectLst/>
                          <a:latin typeface="Arial" panose="020B0604020202020204" pitchFamily="34" charset="0"/>
                        </a:rPr>
                        <a:t>Rechnung              2023         </a:t>
                      </a:r>
                      <a:endParaRPr lang="de-DE" sz="1000" b="1" i="0" u="none" strike="noStrike" dirty="0" smtClean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de-DE" sz="10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DE" sz="1000" b="1" i="0" u="none" strike="noStrike" dirty="0">
                          <a:effectLst/>
                          <a:latin typeface="Arial" panose="020B0604020202020204" pitchFamily="34" charset="0"/>
                        </a:rPr>
                        <a:t>Euro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Rechnung            </a:t>
                      </a:r>
                      <a:r>
                        <a:rPr lang="de-DE" sz="1000" b="1" i="0" u="none" strike="noStrike" dirty="0">
                          <a:effectLst/>
                          <a:latin typeface="Arial" panose="020B0604020202020204" pitchFamily="34" charset="0"/>
                        </a:rPr>
                        <a:t/>
                      </a:r>
                      <a:br>
                        <a:rPr lang="de-DE" sz="1000" b="1" i="0" u="none" strike="noStrike" dirty="0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de-DE" sz="1000" b="1" i="0" u="none" strike="noStrike" dirty="0">
                          <a:effectLst/>
                          <a:latin typeface="Arial" panose="020B0604020202020204" pitchFamily="34" charset="0"/>
                        </a:rPr>
                        <a:t>  2024         </a:t>
                      </a:r>
                      <a:endParaRPr lang="de-DE" sz="1000" b="1" i="0" u="none" strike="noStrike" dirty="0" smtClean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de-DE" sz="10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Euro</a:t>
                      </a:r>
                      <a:endParaRPr lang="de-DE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Haushalt            </a:t>
                      </a:r>
                      <a:r>
                        <a:rPr lang="de-DE" sz="1000" b="1" i="0" u="none" strike="noStrike" dirty="0">
                          <a:effectLst/>
                          <a:latin typeface="Arial" panose="020B0604020202020204" pitchFamily="34" charset="0"/>
                        </a:rPr>
                        <a:t/>
                      </a:r>
                      <a:br>
                        <a:rPr lang="de-DE" sz="1000" b="1" i="0" u="none" strike="noStrike" dirty="0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de-DE" sz="1000" b="1" i="0" u="none" strike="noStrike" dirty="0">
                          <a:effectLst/>
                          <a:latin typeface="Arial" panose="020B0604020202020204" pitchFamily="34" charset="0"/>
                        </a:rPr>
                        <a:t>  2025        </a:t>
                      </a:r>
                      <a:endParaRPr lang="de-DE" sz="1000" b="1" i="0" u="none" strike="noStrike" dirty="0" smtClean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de-DE" sz="10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</a:t>
                      </a:r>
                      <a:r>
                        <a:rPr lang="de-DE" sz="1000" b="1" i="0" u="none" strike="noStrike" dirty="0">
                          <a:effectLst/>
                          <a:latin typeface="Arial" panose="020B0604020202020204" pitchFamily="34" charset="0"/>
                        </a:rPr>
                        <a:t>Euro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Haushalt            </a:t>
                      </a:r>
                      <a:r>
                        <a:rPr lang="de-DE" sz="1000" b="1" i="0" u="none" strike="noStrike" dirty="0">
                          <a:effectLst/>
                          <a:latin typeface="Arial" panose="020B0604020202020204" pitchFamily="34" charset="0"/>
                        </a:rPr>
                        <a:t/>
                      </a:r>
                      <a:br>
                        <a:rPr lang="de-DE" sz="1000" b="1" i="0" u="none" strike="noStrike" dirty="0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de-DE" sz="1000" b="1" i="0" u="none" strike="noStrike" dirty="0">
                          <a:effectLst/>
                          <a:latin typeface="Arial" panose="020B0604020202020204" pitchFamily="34" charset="0"/>
                        </a:rPr>
                        <a:t>  2026         </a:t>
                      </a:r>
                      <a:endParaRPr lang="de-DE" sz="1000" b="1" i="0" u="none" strike="noStrike" dirty="0" smtClean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ctr"/>
                      <a:r>
                        <a:rPr lang="de-DE" sz="10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 Euro</a:t>
                      </a:r>
                      <a:endParaRPr lang="de-DE" sz="10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2246196"/>
                  </a:ext>
                </a:extLst>
              </a:tr>
              <a:tr h="608697">
                <a:tc>
                  <a:txBody>
                    <a:bodyPr/>
                    <a:lstStyle/>
                    <a:p>
                      <a:pPr algn="l" fontAlgn="ctr"/>
                      <a:r>
                        <a:rPr lang="de-DE" sz="1000" b="1" i="0" u="none" strike="noStrike" dirty="0">
                          <a:effectLst/>
                          <a:latin typeface="Arial" panose="020B0604020202020204" pitchFamily="34" charset="0"/>
                        </a:rPr>
                        <a:t>Kosten für den </a:t>
                      </a:r>
                      <a:r>
                        <a:rPr lang="de-DE" sz="10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Bauunterhalt</a:t>
                      </a:r>
                    </a:p>
                    <a:p>
                      <a:pPr algn="l" fontAlgn="ctr"/>
                      <a:r>
                        <a:rPr lang="de-DE" sz="10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DE" sz="1000" b="1" i="0" u="none" strike="noStrike" dirty="0">
                          <a:effectLst/>
                          <a:latin typeface="Arial" panose="020B0604020202020204" pitchFamily="34" charset="0"/>
                        </a:rPr>
                        <a:t>der Schulgebäude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1.518.891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0" i="0" u="none" strike="noStrike" dirty="0">
                          <a:effectLst/>
                          <a:latin typeface="Arial" panose="020B0604020202020204" pitchFamily="34" charset="0"/>
                        </a:rPr>
                        <a:t>2.226.306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0" i="0" u="none" strike="noStrike" dirty="0">
                          <a:effectLst/>
                          <a:latin typeface="Arial" panose="020B0604020202020204" pitchFamily="34" charset="0"/>
                        </a:rPr>
                        <a:t>2.342.865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1.657.340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0" i="0" u="none" strike="noStrike" dirty="0">
                          <a:effectLst/>
                          <a:latin typeface="Arial" panose="020B0604020202020204" pitchFamily="34" charset="0"/>
                        </a:rPr>
                        <a:t>1.031.719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0" i="0" u="none" strike="noStrike" dirty="0">
                          <a:effectLst/>
                          <a:latin typeface="Arial" panose="020B0604020202020204" pitchFamily="34" charset="0"/>
                        </a:rPr>
                        <a:t>2.742.900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0" i="0" u="none" strike="noStrike" dirty="0">
                          <a:effectLst/>
                          <a:latin typeface="Arial" panose="020B0604020202020204" pitchFamily="34" charset="0"/>
                        </a:rPr>
                        <a:t>4.041.800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736844"/>
                  </a:ext>
                </a:extLst>
              </a:tr>
              <a:tr h="608697">
                <a:tc>
                  <a:txBody>
                    <a:bodyPr/>
                    <a:lstStyle/>
                    <a:p>
                      <a:pPr algn="l" fontAlgn="ctr"/>
                      <a:r>
                        <a:rPr lang="de-DE" sz="1000" b="1" i="0" u="none" strike="noStrike" dirty="0">
                          <a:effectLst/>
                          <a:latin typeface="Arial" panose="020B0604020202020204" pitchFamily="34" charset="0"/>
                        </a:rPr>
                        <a:t>Investitionskosten</a:t>
                      </a:r>
                      <a:br>
                        <a:rPr lang="de-DE" sz="1000" b="1" i="0" u="none" strike="noStrike" dirty="0"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de-DE" sz="1000" b="1" i="0" u="none" strike="noStrike" dirty="0">
                          <a:effectLst/>
                          <a:latin typeface="Arial" panose="020B0604020202020204" pitchFamily="34" charset="0"/>
                        </a:rPr>
                        <a:t>der Schulgebäude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0" i="0" u="none" strike="noStrike" dirty="0">
                          <a:effectLst/>
                          <a:latin typeface="Arial" panose="020B0604020202020204" pitchFamily="34" charset="0"/>
                        </a:rPr>
                        <a:t>5.386.627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0" i="0" u="none" strike="noStrike" dirty="0">
                          <a:effectLst/>
                          <a:latin typeface="Arial" panose="020B0604020202020204" pitchFamily="34" charset="0"/>
                        </a:rPr>
                        <a:t>2.534.939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0" i="0" u="none" strike="noStrike" dirty="0">
                          <a:effectLst/>
                          <a:latin typeface="Arial" panose="020B0604020202020204" pitchFamily="34" charset="0"/>
                        </a:rPr>
                        <a:t>4.535.840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0" i="0" u="none" strike="noStrike" dirty="0">
                          <a:effectLst/>
                          <a:latin typeface="Arial" panose="020B0604020202020204" pitchFamily="34" charset="0"/>
                        </a:rPr>
                        <a:t>2.265.956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0" i="0" u="none" strike="noStrike" dirty="0">
                          <a:effectLst/>
                          <a:latin typeface="Arial" panose="020B0604020202020204" pitchFamily="34" charset="0"/>
                        </a:rPr>
                        <a:t>7.614.200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6.393.100</a:t>
                      </a:r>
                      <a:endParaRPr lang="de-D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6.850.600</a:t>
                      </a:r>
                      <a:endParaRPr lang="de-DE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61708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7460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de-DE" sz="2800" b="1" dirty="0" smtClean="0"/>
              <a:t>Aktuell Einzelplan 4 Soziales:</a:t>
            </a:r>
            <a:br>
              <a:rPr lang="de-DE" sz="2800" b="1" dirty="0" smtClean="0"/>
            </a:br>
            <a:endParaRPr lang="de-DE" sz="1800" b="1" dirty="0"/>
          </a:p>
        </p:txBody>
      </p:sp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4457733"/>
              </p:ext>
            </p:extLst>
          </p:nvPr>
        </p:nvGraphicFramePr>
        <p:xfrm>
          <a:off x="1226820" y="1428209"/>
          <a:ext cx="6166756" cy="51007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82891">
                  <a:extLst>
                    <a:ext uri="{9D8B030D-6E8A-4147-A177-3AD203B41FA5}">
                      <a16:colId xmlns:a16="http://schemas.microsoft.com/office/drawing/2014/main" val="3026447436"/>
                    </a:ext>
                  </a:extLst>
                </a:gridCol>
                <a:gridCol w="2883865">
                  <a:extLst>
                    <a:ext uri="{9D8B030D-6E8A-4147-A177-3AD203B41FA5}">
                      <a16:colId xmlns:a16="http://schemas.microsoft.com/office/drawing/2014/main" val="2345129566"/>
                    </a:ext>
                  </a:extLst>
                </a:gridCol>
              </a:tblGrid>
              <a:tr h="627785"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 dirty="0">
                          <a:effectLst/>
                        </a:rPr>
                        <a:t>Einnahmen: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 dirty="0" smtClean="0">
                          <a:effectLst/>
                        </a:rPr>
                        <a:t>36.565.600 €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38435880"/>
                  </a:ext>
                </a:extLst>
              </a:tr>
              <a:tr h="627785"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 dirty="0">
                          <a:effectLst/>
                        </a:rPr>
                        <a:t>Ausgaben: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 dirty="0" smtClean="0">
                          <a:effectLst/>
                        </a:rPr>
                        <a:t>71.556.400 </a:t>
                      </a:r>
                      <a:r>
                        <a:rPr lang="de-DE" sz="1800" u="none" strike="noStrike" dirty="0">
                          <a:effectLst/>
                        </a:rPr>
                        <a:t>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99158785"/>
                  </a:ext>
                </a:extLst>
              </a:tr>
              <a:tr h="653943"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 dirty="0" smtClean="0">
                          <a:effectLst/>
                        </a:rPr>
                        <a:t>Zuschussbedarf 2026: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 dirty="0" smtClean="0">
                          <a:effectLst/>
                        </a:rPr>
                        <a:t>34.990.800 </a:t>
                      </a:r>
                      <a:r>
                        <a:rPr lang="de-DE" sz="1800" u="none" strike="noStrike" dirty="0">
                          <a:effectLst/>
                        </a:rPr>
                        <a:t>€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30138853"/>
                  </a:ext>
                </a:extLst>
              </a:tr>
              <a:tr h="627785"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48813180"/>
                  </a:ext>
                </a:extLst>
              </a:tr>
              <a:tr h="627785"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 dirty="0">
                          <a:effectLst/>
                        </a:rPr>
                        <a:t>Zuschussbedarf </a:t>
                      </a:r>
                      <a:r>
                        <a:rPr lang="de-DE" sz="1800" u="none" strike="noStrike" dirty="0" smtClean="0">
                          <a:effectLst/>
                        </a:rPr>
                        <a:t>2025: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 dirty="0" smtClean="0">
                          <a:effectLst/>
                        </a:rPr>
                        <a:t>34.984.300 €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75748707"/>
                  </a:ext>
                </a:extLst>
              </a:tr>
              <a:tr h="627785"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88318370"/>
                  </a:ext>
                </a:extLst>
              </a:tr>
              <a:tr h="653943"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 dirty="0">
                          <a:effectLst/>
                        </a:rPr>
                        <a:t>Steigerung </a:t>
                      </a:r>
                      <a:r>
                        <a:rPr lang="de-DE" sz="1800" u="none" strike="noStrike" dirty="0" smtClean="0">
                          <a:effectLst/>
                        </a:rPr>
                        <a:t>von 2025 auf 2026: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6.500 €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45804696"/>
                  </a:ext>
                </a:extLst>
              </a:tr>
              <a:tr h="653943"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0,02 %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14426538"/>
                  </a:ext>
                </a:extLst>
              </a:tr>
            </a:tbl>
          </a:graphicData>
        </a:graphic>
      </p:graphicFrame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14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6496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66173" y="365126"/>
            <a:ext cx="7886700" cy="1325563"/>
          </a:xfrm>
          <a:noFill/>
        </p:spPr>
        <p:txBody>
          <a:bodyPr>
            <a:normAutofit/>
          </a:bodyPr>
          <a:lstStyle/>
          <a:p>
            <a:r>
              <a:rPr lang="de-DE" sz="2800" b="1" dirty="0" smtClean="0"/>
              <a:t>Aktuell Ausgaben für Soziale Sicherung:</a:t>
            </a:r>
            <a:br>
              <a:rPr lang="de-DE" sz="2800" b="1" dirty="0" smtClean="0"/>
            </a:br>
            <a:endParaRPr lang="de-DE" sz="1800" b="1" dirty="0"/>
          </a:p>
        </p:txBody>
      </p:sp>
      <p:graphicFrame>
        <p:nvGraphicFramePr>
          <p:cNvPr id="3" name="Inhaltsplatzhalt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5260935"/>
              </p:ext>
            </p:extLst>
          </p:nvPr>
        </p:nvGraphicFramePr>
        <p:xfrm>
          <a:off x="1709882" y="1417911"/>
          <a:ext cx="5799282" cy="54531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87265">
                  <a:extLst>
                    <a:ext uri="{9D8B030D-6E8A-4147-A177-3AD203B41FA5}">
                      <a16:colId xmlns:a16="http://schemas.microsoft.com/office/drawing/2014/main" val="2087399326"/>
                    </a:ext>
                  </a:extLst>
                </a:gridCol>
                <a:gridCol w="2712017">
                  <a:extLst>
                    <a:ext uri="{9D8B030D-6E8A-4147-A177-3AD203B41FA5}">
                      <a16:colId xmlns:a16="http://schemas.microsoft.com/office/drawing/2014/main" val="1703975531"/>
                    </a:ext>
                  </a:extLst>
                </a:gridCol>
              </a:tblGrid>
              <a:tr h="678117"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 dirty="0">
                          <a:effectLst/>
                        </a:rPr>
                        <a:t>EPL 4 - Ausgaben: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 dirty="0" smtClean="0">
                          <a:effectLst/>
                        </a:rPr>
                        <a:t>71.556.400 €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0789183"/>
                  </a:ext>
                </a:extLst>
              </a:tr>
              <a:tr h="678117"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 dirty="0">
                          <a:effectLst/>
                        </a:rPr>
                        <a:t>Bezirksumlage: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64.378.200 €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86104224"/>
                  </a:ext>
                </a:extLst>
              </a:tr>
              <a:tr h="706371"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 dirty="0">
                          <a:effectLst/>
                        </a:rPr>
                        <a:t>Ausgaben </a:t>
                      </a:r>
                      <a:r>
                        <a:rPr lang="de-DE" sz="1800" u="none" strike="noStrike" dirty="0" smtClean="0">
                          <a:effectLst/>
                        </a:rPr>
                        <a:t>2026: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 dirty="0" smtClean="0">
                          <a:effectLst/>
                        </a:rPr>
                        <a:t>135.934.600€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57625516"/>
                  </a:ext>
                </a:extLst>
              </a:tr>
              <a:tr h="678117">
                <a:tc>
                  <a:txBody>
                    <a:bodyPr/>
                    <a:lstStyle/>
                    <a:p>
                      <a:pPr algn="l" fontAlgn="b"/>
                      <a:endParaRPr lang="de-DE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75132117"/>
                  </a:ext>
                </a:extLst>
              </a:tr>
              <a:tr h="678117"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 dirty="0">
                          <a:effectLst/>
                        </a:rPr>
                        <a:t>Ausgaben </a:t>
                      </a:r>
                      <a:r>
                        <a:rPr lang="de-DE" sz="1800" u="none" strike="noStrike" dirty="0" smtClean="0">
                          <a:effectLst/>
                        </a:rPr>
                        <a:t>2025: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123.996.100 €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94740374"/>
                  </a:ext>
                </a:extLst>
              </a:tr>
              <a:tr h="678117">
                <a:tc>
                  <a:txBody>
                    <a:bodyPr/>
                    <a:lstStyle/>
                    <a:p>
                      <a:pPr algn="l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51668937"/>
                  </a:ext>
                </a:extLst>
              </a:tr>
              <a:tr h="678117"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 dirty="0">
                          <a:effectLst/>
                        </a:rPr>
                        <a:t>Steigerung in </a:t>
                      </a:r>
                      <a:r>
                        <a:rPr lang="de-DE" sz="1800" u="none" strike="noStrike" dirty="0" smtClean="0">
                          <a:effectLst/>
                        </a:rPr>
                        <a:t>2026: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 dirty="0" smtClean="0">
                          <a:effectLst/>
                        </a:rPr>
                        <a:t>11.938.500 €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94984904"/>
                  </a:ext>
                </a:extLst>
              </a:tr>
              <a:tr h="678117"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9,63 %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57713193"/>
                  </a:ext>
                </a:extLst>
              </a:tr>
            </a:tbl>
          </a:graphicData>
        </a:graphic>
      </p:graphicFrame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15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9707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47885"/>
          </a:xfrm>
        </p:spPr>
        <p:txBody>
          <a:bodyPr>
            <a:normAutofit/>
          </a:bodyPr>
          <a:lstStyle/>
          <a:p>
            <a:r>
              <a:rPr lang="de-DE" sz="2800" b="1" dirty="0" smtClean="0">
                <a:solidFill>
                  <a:schemeClr val="accent6">
                    <a:lumMod val="75000"/>
                  </a:schemeClr>
                </a:solidFill>
              </a:rPr>
              <a:t>Asylleistungen 2026</a:t>
            </a:r>
            <a:endParaRPr lang="de-DE" sz="1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3920948"/>
              </p:ext>
            </p:extLst>
          </p:nvPr>
        </p:nvGraphicFramePr>
        <p:xfrm>
          <a:off x="707366" y="1124313"/>
          <a:ext cx="7301433" cy="46397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11283">
                  <a:extLst>
                    <a:ext uri="{9D8B030D-6E8A-4147-A177-3AD203B41FA5}">
                      <a16:colId xmlns:a16="http://schemas.microsoft.com/office/drawing/2014/main" val="3807023321"/>
                    </a:ext>
                  </a:extLst>
                </a:gridCol>
                <a:gridCol w="1631156">
                  <a:extLst>
                    <a:ext uri="{9D8B030D-6E8A-4147-A177-3AD203B41FA5}">
                      <a16:colId xmlns:a16="http://schemas.microsoft.com/office/drawing/2014/main" val="1846819500"/>
                    </a:ext>
                  </a:extLst>
                </a:gridCol>
                <a:gridCol w="1658994">
                  <a:extLst>
                    <a:ext uri="{9D8B030D-6E8A-4147-A177-3AD203B41FA5}">
                      <a16:colId xmlns:a16="http://schemas.microsoft.com/office/drawing/2014/main" val="3331268370"/>
                    </a:ext>
                  </a:extLst>
                </a:gridCol>
              </a:tblGrid>
              <a:tr h="199569">
                <a:tc>
                  <a:txBody>
                    <a:bodyPr/>
                    <a:lstStyle/>
                    <a:p>
                      <a:endParaRPr lang="de-DE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Ansatz 2025: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Ansatz </a:t>
                      </a:r>
                      <a:r>
                        <a:rPr lang="de-DE" sz="11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2026: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391697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Leistungen nach dem AsylbLG 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(UA 4201-4269)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460648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Einnahmen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12.382.600 €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b="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12.563.500 €</a:t>
                      </a:r>
                      <a:endParaRPr lang="de-DE" sz="1100" b="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871339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./. Ausgaben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12.382.600 €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b="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12.563.500 €</a:t>
                      </a:r>
                      <a:endParaRPr lang="de-DE" sz="1100" b="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0999564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= Saldo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0 €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0 €</a:t>
                      </a:r>
                      <a:endParaRPr lang="de-DE" sz="1100" b="1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1285716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endParaRPr lang="de-DE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endParaRPr lang="de-DE" sz="1100" b="1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1196196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Wohnunterkünfte Asyl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(UA 4390-4391)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endParaRPr lang="de-DE" sz="1100" b="1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599467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Einnahmen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464.000 €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b="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314.000</a:t>
                      </a:r>
                      <a:r>
                        <a:rPr lang="de-DE" sz="1100" b="0" kern="1200" baseline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 €</a:t>
                      </a:r>
                      <a:endParaRPr lang="de-DE" sz="1100" b="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0998108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./. Ausgaben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449.500 €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b="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307.300 €</a:t>
                      </a:r>
                      <a:endParaRPr lang="de-DE" sz="1100" b="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459884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= Saldo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15.500 €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6.700 €</a:t>
                      </a:r>
                      <a:endParaRPr lang="de-DE" sz="1100" b="1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430603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endParaRPr lang="de-DE" sz="10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endParaRPr lang="de-DE" sz="1100" b="1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351981"/>
                  </a:ext>
                </a:extLst>
              </a:tr>
              <a:tr h="2195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Verwaltungsgebäude Max-Planck-Str. 2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(UA 0689)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endParaRPr lang="de-DE" sz="1100" b="1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1194303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Einnahmen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0 €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b="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117.000 €</a:t>
                      </a:r>
                      <a:endParaRPr lang="de-DE" sz="1100" b="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1451349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./. Ausgaben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230.000 €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b="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227.200 € </a:t>
                      </a:r>
                      <a:endParaRPr lang="de-DE" sz="1100" b="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80703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= Saldo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-230.000 €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-110.200 €</a:t>
                      </a:r>
                      <a:endParaRPr lang="de-DE" sz="1100" b="1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432774"/>
                  </a:ext>
                </a:extLst>
              </a:tr>
              <a:tr h="54059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endParaRPr lang="de-DE" sz="1100" b="1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6778997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Verwaltung Asyl FB 24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(UA 4034 – 4035)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endParaRPr lang="de-DE" sz="1100" b="1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04721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Einnahmen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1.995.300 €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b="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2.570.300 €</a:t>
                      </a:r>
                      <a:endParaRPr lang="de-DE" sz="1100" b="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4762185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./. Ausgaben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2.400.200 €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b="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2.533.900 €</a:t>
                      </a:r>
                      <a:endParaRPr lang="de-DE" sz="1100" b="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656860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= Saldo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-404.900 </a:t>
                      </a:r>
                      <a:r>
                        <a:rPr lang="de-DE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€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36.400 €</a:t>
                      </a:r>
                      <a:endParaRPr lang="de-DE" sz="1100" b="1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5893840"/>
                  </a:ext>
                </a:extLst>
              </a:tr>
            </a:tbl>
          </a:graphicData>
        </a:graphic>
      </p:graphicFrame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16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2285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49274"/>
          </a:xfrm>
          <a:noFill/>
        </p:spPr>
        <p:txBody>
          <a:bodyPr>
            <a:normAutofit fontScale="90000"/>
          </a:bodyPr>
          <a:lstStyle/>
          <a:p>
            <a:r>
              <a:rPr lang="de-DE" sz="2800" b="1" dirty="0" smtClean="0"/>
              <a:t/>
            </a:r>
            <a:br>
              <a:rPr lang="de-DE" sz="2800" b="1" dirty="0" smtClean="0"/>
            </a:br>
            <a:endParaRPr lang="de-DE" sz="1800" b="1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17</a:t>
            </a:fld>
            <a:endParaRPr lang="de-DE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7" name="Diagramm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7982615"/>
              </p:ext>
            </p:extLst>
          </p:nvPr>
        </p:nvGraphicFramePr>
        <p:xfrm>
          <a:off x="1055077" y="914400"/>
          <a:ext cx="6998677" cy="4494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92795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28650" y="580278"/>
            <a:ext cx="7886700" cy="1248521"/>
          </a:xfrm>
        </p:spPr>
        <p:txBody>
          <a:bodyPr>
            <a:normAutofit/>
          </a:bodyPr>
          <a:lstStyle/>
          <a:p>
            <a:pPr algn="ctr"/>
            <a:r>
              <a:rPr lang="de-DE" sz="2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de-DE" sz="28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nbegleitete minderjährige und </a:t>
            </a:r>
            <a:br>
              <a:rPr lang="de-DE" sz="28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junge volljährige Ausländer</a:t>
            </a:r>
            <a:br>
              <a:rPr lang="de-DE" sz="2800" b="1" dirty="0" smtClean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de-DE" sz="2800" b="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18</a:t>
            </a:fld>
            <a:endParaRPr lang="de-DE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5925710"/>
              </p:ext>
            </p:extLst>
          </p:nvPr>
        </p:nvGraphicFramePr>
        <p:xfrm>
          <a:off x="781050" y="2635623"/>
          <a:ext cx="7301433" cy="26609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78793">
                  <a:extLst>
                    <a:ext uri="{9D8B030D-6E8A-4147-A177-3AD203B41FA5}">
                      <a16:colId xmlns:a16="http://schemas.microsoft.com/office/drawing/2014/main" val="433897181"/>
                    </a:ext>
                  </a:extLst>
                </a:gridCol>
                <a:gridCol w="1333295">
                  <a:extLst>
                    <a:ext uri="{9D8B030D-6E8A-4147-A177-3AD203B41FA5}">
                      <a16:colId xmlns:a16="http://schemas.microsoft.com/office/drawing/2014/main" val="3072055937"/>
                    </a:ext>
                  </a:extLst>
                </a:gridCol>
                <a:gridCol w="1333295">
                  <a:extLst>
                    <a:ext uri="{9D8B030D-6E8A-4147-A177-3AD203B41FA5}">
                      <a16:colId xmlns:a16="http://schemas.microsoft.com/office/drawing/2014/main" val="3732186910"/>
                    </a:ext>
                  </a:extLst>
                </a:gridCol>
                <a:gridCol w="1356050">
                  <a:extLst>
                    <a:ext uri="{9D8B030D-6E8A-4147-A177-3AD203B41FA5}">
                      <a16:colId xmlns:a16="http://schemas.microsoft.com/office/drawing/2014/main" val="3893153257"/>
                    </a:ext>
                  </a:extLst>
                </a:gridCol>
              </a:tblGrid>
              <a:tr h="139538">
                <a:tc>
                  <a:txBody>
                    <a:bodyPr/>
                    <a:lstStyle/>
                    <a:p>
                      <a:endParaRPr lang="de-DE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Rechnung 2024:</a:t>
                      </a:r>
                      <a:endParaRPr lang="de-DE" sz="1100" b="1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Ansatz 2025: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Ansatz </a:t>
                      </a:r>
                      <a:r>
                        <a:rPr lang="de-DE" sz="11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2026: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9934454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Leistungen </a:t>
                      </a:r>
                      <a:r>
                        <a:rPr lang="de-DE" sz="11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der sozialen Sicherung:</a:t>
                      </a:r>
                    </a:p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Amtsvormundschaften, Amtspflegschaft</a:t>
                      </a:r>
                    </a:p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(UA 4574)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endParaRPr lang="de-DE" sz="1100" b="1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2731391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Einnahmen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b="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17.432 €</a:t>
                      </a:r>
                      <a:endParaRPr lang="de-DE" sz="1100" b="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30.000 €</a:t>
                      </a:r>
                      <a:endParaRPr lang="de-DE" sz="11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30.000 €</a:t>
                      </a:r>
                      <a:endParaRPr lang="de-DE" sz="110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589362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./. Ausgaben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b="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117.975 €</a:t>
                      </a:r>
                      <a:endParaRPr lang="de-DE" sz="1100" b="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158.100 </a:t>
                      </a:r>
                      <a:r>
                        <a:rPr lang="de-DE" sz="11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€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122.100 </a:t>
                      </a:r>
                      <a:r>
                        <a:rPr lang="de-DE" sz="11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€</a:t>
                      </a: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7497410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= Saldo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-100.543 €</a:t>
                      </a:r>
                      <a:endParaRPr lang="de-DE" sz="1100" b="1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-128.100 </a:t>
                      </a:r>
                      <a:r>
                        <a:rPr lang="de-DE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€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-92.100 </a:t>
                      </a:r>
                      <a:r>
                        <a:rPr lang="de-DE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€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298260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endParaRPr lang="de-DE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endParaRPr lang="de-DE" sz="1100" b="1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2541140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Jugendhilfe</a:t>
                      </a:r>
                    </a:p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de-DE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UA </a:t>
                      </a:r>
                      <a:r>
                        <a:rPr lang="de-DE" sz="11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4591</a:t>
                      </a:r>
                      <a:r>
                        <a:rPr lang="de-DE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)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endParaRPr lang="de-DE" sz="1100" b="1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309884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Einnahmen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b="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2.555.075 €</a:t>
                      </a:r>
                      <a:endParaRPr lang="de-DE" sz="1100" b="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5.114.000 </a:t>
                      </a:r>
                      <a:r>
                        <a:rPr lang="de-DE" sz="11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€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3.580.000 </a:t>
                      </a:r>
                      <a:r>
                        <a:rPr lang="de-DE" sz="11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€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379747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./. Ausgaben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b="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3.414.039 €</a:t>
                      </a:r>
                      <a:endParaRPr lang="de-DE" sz="1100" b="0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5.114.000 </a:t>
                      </a:r>
                      <a:r>
                        <a:rPr lang="de-DE" sz="11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€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3.580.000 </a:t>
                      </a:r>
                      <a:r>
                        <a:rPr lang="de-DE" sz="1100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€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0078104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fontAlgn="b">
                        <a:spcAft>
                          <a:spcPts val="0"/>
                        </a:spcAft>
                      </a:pPr>
                      <a:r>
                        <a:rPr lang="de-DE" sz="1100" b="1" kern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= Saldo</a:t>
                      </a:r>
                      <a:endParaRPr lang="de-DE" sz="1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de-DE" sz="11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+mn-cs"/>
                        </a:rPr>
                        <a:t>-858.964 €</a:t>
                      </a:r>
                      <a:endParaRPr lang="de-DE" sz="1100" b="1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 </a:t>
                      </a:r>
                      <a:r>
                        <a:rPr lang="de-DE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€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spcAft>
                          <a:spcPts val="0"/>
                        </a:spcAft>
                      </a:pPr>
                      <a:r>
                        <a:rPr lang="de-DE" sz="1100" b="1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0 </a:t>
                      </a:r>
                      <a:r>
                        <a:rPr lang="de-DE" sz="1100" b="1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€</a:t>
                      </a:r>
                      <a:endParaRPr lang="de-DE" sz="1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380784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endParaRPr lang="de-DE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spcAft>
                          <a:spcPts val="0"/>
                        </a:spcAft>
                      </a:pPr>
                      <a:endParaRPr lang="de-DE" sz="1100" b="1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6716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176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49274"/>
          </a:xfrm>
          <a:noFill/>
        </p:spPr>
        <p:txBody>
          <a:bodyPr>
            <a:normAutofit fontScale="90000"/>
          </a:bodyPr>
          <a:lstStyle/>
          <a:p>
            <a:r>
              <a:rPr lang="de-DE" sz="2800" b="1" dirty="0" smtClean="0"/>
              <a:t/>
            </a:r>
            <a:br>
              <a:rPr lang="de-DE" sz="2800" b="1" dirty="0" smtClean="0"/>
            </a:br>
            <a:endParaRPr lang="de-DE" sz="1800" b="1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19</a:t>
            </a:fld>
            <a:endParaRPr lang="de-DE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496" y="1188721"/>
            <a:ext cx="7940392" cy="3225253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375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901234"/>
          </a:xfrm>
        </p:spPr>
        <p:txBody>
          <a:bodyPr>
            <a:normAutofit/>
          </a:bodyPr>
          <a:lstStyle/>
          <a:p>
            <a:pPr algn="ctr"/>
            <a:r>
              <a:rPr lang="de-DE" sz="4400" b="1" dirty="0" smtClean="0"/>
              <a:t>Inhalt</a:t>
            </a:r>
            <a:endParaRPr lang="de-DE" sz="4400" b="1" dirty="0"/>
          </a:p>
        </p:txBody>
      </p:sp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>
          <a:xfrm>
            <a:off x="999564" y="1244319"/>
            <a:ext cx="7077636" cy="5425422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DE" dirty="0" smtClean="0"/>
              <a:t>Eckdaten zum Haushaltsentwurf 2026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DE" dirty="0" smtClean="0"/>
              <a:t>Einnahmen </a:t>
            </a:r>
            <a:r>
              <a:rPr lang="de-DE" dirty="0"/>
              <a:t>des Haushaltsplans </a:t>
            </a:r>
            <a:r>
              <a:rPr lang="de-DE" dirty="0" smtClean="0"/>
              <a:t>2026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de-DE" dirty="0" smtClean="0"/>
              <a:t>Grunderwerbsteuer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de-DE" dirty="0" smtClean="0"/>
              <a:t>Finanzzuweisungen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de-DE" dirty="0" smtClean="0"/>
              <a:t>Schlüsselzuweisungen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de-DE" dirty="0" smtClean="0"/>
              <a:t>Kreisumlage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DE" dirty="0" smtClean="0"/>
              <a:t>Ausgaben des Haushaltsplans 2026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de-DE" dirty="0" smtClean="0"/>
              <a:t>Bezirksumlage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de-DE" dirty="0" smtClean="0"/>
              <a:t>Personalausgaben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de-DE" dirty="0" smtClean="0"/>
              <a:t>Schulische Einrichtungen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de-DE" dirty="0" smtClean="0"/>
              <a:t>Soziale Sicherung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de-DE" dirty="0" smtClean="0"/>
              <a:t>Jugendhilfe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de-DE" dirty="0" smtClean="0"/>
              <a:t>Krankenhausumlage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9392" y="4826311"/>
            <a:ext cx="2874608" cy="2031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>
          <a:xfrm>
            <a:off x="743802" y="6398745"/>
            <a:ext cx="368490" cy="365125"/>
          </a:xfrm>
        </p:spPr>
        <p:txBody>
          <a:bodyPr/>
          <a:lstStyle/>
          <a:p>
            <a:fld id="{E8CFE064-EE01-402E-A3AA-4DA6B02E6D1B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4070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36144"/>
          </a:xfrm>
        </p:spPr>
        <p:txBody>
          <a:bodyPr>
            <a:normAutofit fontScale="90000"/>
          </a:bodyPr>
          <a:lstStyle/>
          <a:p>
            <a:r>
              <a:rPr lang="de-DE" sz="2800" b="1" dirty="0" smtClean="0"/>
              <a:t>Krankenhausumlage</a:t>
            </a:r>
            <a:br>
              <a:rPr lang="de-DE" sz="2800" b="1" dirty="0" smtClean="0"/>
            </a:br>
            <a:r>
              <a:rPr lang="de-DE" sz="1800" b="1" dirty="0"/>
              <a:t>Berechnung erfolgt je zur Hälfte nach Umlagekraft und Einwohnerzahl</a:t>
            </a:r>
            <a:br>
              <a:rPr lang="de-DE" sz="1800" b="1" dirty="0"/>
            </a:br>
            <a:endParaRPr lang="de-DE" sz="1800" b="1" dirty="0"/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1695677"/>
              </p:ext>
            </p:extLst>
          </p:nvPr>
        </p:nvGraphicFramePr>
        <p:xfrm>
          <a:off x="553055" y="1207403"/>
          <a:ext cx="7238451" cy="1234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216">
                  <a:extLst>
                    <a:ext uri="{9D8B030D-6E8A-4147-A177-3AD203B41FA5}">
                      <a16:colId xmlns:a16="http://schemas.microsoft.com/office/drawing/2014/main" val="2864191719"/>
                    </a:ext>
                  </a:extLst>
                </a:gridCol>
                <a:gridCol w="667866">
                  <a:extLst>
                    <a:ext uri="{9D8B030D-6E8A-4147-A177-3AD203B41FA5}">
                      <a16:colId xmlns:a16="http://schemas.microsoft.com/office/drawing/2014/main" val="2575533620"/>
                    </a:ext>
                  </a:extLst>
                </a:gridCol>
                <a:gridCol w="658041">
                  <a:extLst>
                    <a:ext uri="{9D8B030D-6E8A-4147-A177-3AD203B41FA5}">
                      <a16:colId xmlns:a16="http://schemas.microsoft.com/office/drawing/2014/main" val="627574128"/>
                    </a:ext>
                  </a:extLst>
                </a:gridCol>
                <a:gridCol w="658041">
                  <a:extLst>
                    <a:ext uri="{9D8B030D-6E8A-4147-A177-3AD203B41FA5}">
                      <a16:colId xmlns:a16="http://schemas.microsoft.com/office/drawing/2014/main" val="3448316675"/>
                    </a:ext>
                  </a:extLst>
                </a:gridCol>
                <a:gridCol w="658041">
                  <a:extLst>
                    <a:ext uri="{9D8B030D-6E8A-4147-A177-3AD203B41FA5}">
                      <a16:colId xmlns:a16="http://schemas.microsoft.com/office/drawing/2014/main" val="1870543423"/>
                    </a:ext>
                  </a:extLst>
                </a:gridCol>
                <a:gridCol w="658041">
                  <a:extLst>
                    <a:ext uri="{9D8B030D-6E8A-4147-A177-3AD203B41FA5}">
                      <a16:colId xmlns:a16="http://schemas.microsoft.com/office/drawing/2014/main" val="676340901"/>
                    </a:ext>
                  </a:extLst>
                </a:gridCol>
                <a:gridCol w="658041">
                  <a:extLst>
                    <a:ext uri="{9D8B030D-6E8A-4147-A177-3AD203B41FA5}">
                      <a16:colId xmlns:a16="http://schemas.microsoft.com/office/drawing/2014/main" val="2560985011"/>
                    </a:ext>
                  </a:extLst>
                </a:gridCol>
                <a:gridCol w="658041">
                  <a:extLst>
                    <a:ext uri="{9D8B030D-6E8A-4147-A177-3AD203B41FA5}">
                      <a16:colId xmlns:a16="http://schemas.microsoft.com/office/drawing/2014/main" val="959711711"/>
                    </a:ext>
                  </a:extLst>
                </a:gridCol>
                <a:gridCol w="658041">
                  <a:extLst>
                    <a:ext uri="{9D8B030D-6E8A-4147-A177-3AD203B41FA5}">
                      <a16:colId xmlns:a16="http://schemas.microsoft.com/office/drawing/2014/main" val="3600911465"/>
                    </a:ext>
                  </a:extLst>
                </a:gridCol>
                <a:gridCol w="658041">
                  <a:extLst>
                    <a:ext uri="{9D8B030D-6E8A-4147-A177-3AD203B41FA5}">
                      <a16:colId xmlns:a16="http://schemas.microsoft.com/office/drawing/2014/main" val="534732415"/>
                    </a:ext>
                  </a:extLst>
                </a:gridCol>
                <a:gridCol w="658041">
                  <a:extLst>
                    <a:ext uri="{9D8B030D-6E8A-4147-A177-3AD203B41FA5}">
                      <a16:colId xmlns:a16="http://schemas.microsoft.com/office/drawing/2014/main" val="1770858177"/>
                    </a:ext>
                  </a:extLst>
                </a:gridCol>
              </a:tblGrid>
              <a:tr h="237410">
                <a:tc>
                  <a:txBody>
                    <a:bodyPr/>
                    <a:lstStyle/>
                    <a:p>
                      <a:pPr algn="l" fontAlgn="ctr"/>
                      <a:r>
                        <a:rPr lang="de-D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Jahr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  <a:endParaRPr lang="de-D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  <a:endParaRPr lang="de-D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  <a:endParaRPr lang="de-D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  <a:endParaRPr lang="de-D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  <a:endParaRPr lang="de-D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  <a:endParaRPr lang="de-D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  <a:endParaRPr lang="de-D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  <a:endParaRPr lang="de-D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  <a:endParaRPr lang="de-D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  <a:endParaRPr lang="de-DE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0510452"/>
                  </a:ext>
                </a:extLst>
              </a:tr>
              <a:tr h="246154">
                <a:tc>
                  <a:txBody>
                    <a:bodyPr/>
                    <a:lstStyle/>
                    <a:p>
                      <a:pPr algn="l" fontAlgn="ctr"/>
                      <a:r>
                        <a:rPr lang="de-D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Umlage €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2.569.136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3.211.400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3.700.000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3.907.000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3.431.200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3.280.600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3.157.119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de-DE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4.045.077</a:t>
                      </a:r>
                      <a:endParaRPr lang="de-DE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de-DE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4.067.900</a:t>
                      </a:r>
                      <a:endParaRPr lang="de-DE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de-DE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4.215.300</a:t>
                      </a:r>
                      <a:endParaRPr lang="de-DE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15505316"/>
                  </a:ext>
                </a:extLst>
              </a:tr>
              <a:tr h="246154">
                <a:tc>
                  <a:txBody>
                    <a:bodyPr/>
                    <a:lstStyle/>
                    <a:p>
                      <a:pPr algn="l" fontAlgn="ctr"/>
                      <a:r>
                        <a:rPr lang="de-D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Änderung €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73.550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642.264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488.600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207.000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-475.800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-150.600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-123.481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de-DE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887.958</a:t>
                      </a:r>
                      <a:endParaRPr lang="de-DE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de-DE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22.823</a:t>
                      </a:r>
                      <a:endParaRPr lang="de-DE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de-DE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147.400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27897965"/>
                  </a:ext>
                </a:extLst>
              </a:tr>
              <a:tr h="246154">
                <a:tc>
                  <a:txBody>
                    <a:bodyPr/>
                    <a:lstStyle/>
                    <a:p>
                      <a:pPr algn="l" fontAlgn="ctr"/>
                      <a:r>
                        <a:rPr lang="de-DE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Änderung %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-12,18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-4,39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-3,76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de-DE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28,13</a:t>
                      </a:r>
                      <a:endParaRPr lang="de-DE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de-DE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0,56</a:t>
                      </a:r>
                      <a:endParaRPr lang="de-DE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de-DE" sz="1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3,62</a:t>
                      </a:r>
                      <a:endParaRPr lang="de-DE" sz="12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01147507"/>
                  </a:ext>
                </a:extLst>
              </a:tr>
            </a:tbl>
          </a:graphicData>
        </a:graphic>
      </p:graphicFrame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20</a:t>
            </a:fld>
            <a:endParaRPr lang="de-DE" dirty="0"/>
          </a:p>
        </p:txBody>
      </p:sp>
      <p:graphicFrame>
        <p:nvGraphicFramePr>
          <p:cNvPr id="7" name="Diagramm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8161939"/>
              </p:ext>
            </p:extLst>
          </p:nvPr>
        </p:nvGraphicFramePr>
        <p:xfrm>
          <a:off x="696351" y="2857683"/>
          <a:ext cx="7095155" cy="35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9370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47885"/>
          </a:xfrm>
        </p:spPr>
        <p:txBody>
          <a:bodyPr>
            <a:normAutofit/>
          </a:bodyPr>
          <a:lstStyle/>
          <a:p>
            <a:r>
              <a:rPr lang="de-DE" sz="2800" b="1" dirty="0" smtClean="0">
                <a:solidFill>
                  <a:schemeClr val="accent6">
                    <a:lumMod val="75000"/>
                  </a:schemeClr>
                </a:solidFill>
              </a:rPr>
              <a:t>ÖPNV</a:t>
            </a:r>
            <a:endParaRPr lang="de-DE" sz="1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21</a:t>
            </a:fld>
            <a:endParaRPr lang="de-DE" dirty="0"/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268000"/>
              </p:ext>
            </p:extLst>
          </p:nvPr>
        </p:nvGraphicFramePr>
        <p:xfrm>
          <a:off x="1425944" y="1120703"/>
          <a:ext cx="5552366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4805">
                  <a:extLst>
                    <a:ext uri="{9D8B030D-6E8A-4147-A177-3AD203B41FA5}">
                      <a16:colId xmlns:a16="http://schemas.microsoft.com/office/drawing/2014/main" val="3558973272"/>
                    </a:ext>
                  </a:extLst>
                </a:gridCol>
                <a:gridCol w="1148123">
                  <a:extLst>
                    <a:ext uri="{9D8B030D-6E8A-4147-A177-3AD203B41FA5}">
                      <a16:colId xmlns:a16="http://schemas.microsoft.com/office/drawing/2014/main" val="3163930379"/>
                    </a:ext>
                  </a:extLst>
                </a:gridCol>
                <a:gridCol w="1057914">
                  <a:extLst>
                    <a:ext uri="{9D8B030D-6E8A-4147-A177-3AD203B41FA5}">
                      <a16:colId xmlns:a16="http://schemas.microsoft.com/office/drawing/2014/main" val="825277410"/>
                    </a:ext>
                  </a:extLst>
                </a:gridCol>
                <a:gridCol w="1222842">
                  <a:extLst>
                    <a:ext uri="{9D8B030D-6E8A-4147-A177-3AD203B41FA5}">
                      <a16:colId xmlns:a16="http://schemas.microsoft.com/office/drawing/2014/main" val="1346023562"/>
                    </a:ext>
                  </a:extLst>
                </a:gridCol>
                <a:gridCol w="838682">
                  <a:extLst>
                    <a:ext uri="{9D8B030D-6E8A-4147-A177-3AD203B41FA5}">
                      <a16:colId xmlns:a16="http://schemas.microsoft.com/office/drawing/2014/main" val="27936008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/>
                        <a:t>2025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/>
                        <a:t>2026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400" dirty="0" smtClean="0"/>
                        <a:t>Abweichung</a:t>
                      </a:r>
                      <a:endParaRPr lang="de-D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3111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Ausgaben</a:t>
                      </a:r>
                      <a:r>
                        <a:rPr lang="de-DE" sz="1200" baseline="0" dirty="0" smtClean="0"/>
                        <a:t> ÖPNV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200" dirty="0" smtClean="0"/>
                        <a:t>12.010.800 €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200" dirty="0" smtClean="0"/>
                        <a:t>11.858.000 €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200" baseline="0" dirty="0" smtClean="0"/>
                        <a:t>-152.800 € 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200" dirty="0" smtClean="0"/>
                        <a:t>-1,27 %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49819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Davon Zahlungen an MVV Finanzrahmen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200" dirty="0" smtClean="0"/>
                        <a:t>11.320.000 €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200" dirty="0" smtClean="0"/>
                        <a:t>10.850.000 €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200" dirty="0" smtClean="0"/>
                        <a:t>-470.000 €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200" dirty="0" smtClean="0"/>
                        <a:t>-4,15 %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299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Einnahmen ÖPNV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200" dirty="0" smtClean="0"/>
                        <a:t>4.713.000 €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200" dirty="0" smtClean="0"/>
                        <a:t>4.377.000 €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200" dirty="0" smtClean="0"/>
                        <a:t>-336.000 €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200" dirty="0" smtClean="0"/>
                        <a:t>-7,13 %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8801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= Saldo für</a:t>
                      </a:r>
                      <a:r>
                        <a:rPr lang="de-DE" sz="1200" baseline="0" dirty="0" smtClean="0"/>
                        <a:t> den Landkreis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200" dirty="0" smtClean="0"/>
                        <a:t>7.297.800 €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200" dirty="0" smtClean="0"/>
                        <a:t>7.481.000 €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200" dirty="0" smtClean="0"/>
                        <a:t>183.200 €</a:t>
                      </a:r>
                      <a:endParaRPr lang="de-DE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200" dirty="0" smtClean="0"/>
                        <a:t>2,51 %</a:t>
                      </a:r>
                      <a:endParaRPr lang="de-DE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4260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326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47885"/>
          </a:xfrm>
        </p:spPr>
        <p:txBody>
          <a:bodyPr>
            <a:normAutofit/>
          </a:bodyPr>
          <a:lstStyle/>
          <a:p>
            <a:r>
              <a:rPr lang="de-DE" sz="2800" b="1" dirty="0" smtClean="0"/>
              <a:t>Straßenbaumaßnahmen 2026</a:t>
            </a:r>
            <a:endParaRPr lang="de-DE" sz="1800" b="1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22</a:t>
            </a:fld>
            <a:endParaRPr lang="de-DE" dirty="0"/>
          </a:p>
        </p:txBody>
      </p:sp>
      <p:graphicFrame>
        <p:nvGraphicFramePr>
          <p:cNvPr id="7" name="Tabel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322361"/>
              </p:ext>
            </p:extLst>
          </p:nvPr>
        </p:nvGraphicFramePr>
        <p:xfrm>
          <a:off x="751167" y="1286377"/>
          <a:ext cx="7845986" cy="3733856"/>
        </p:xfrm>
        <a:graphic>
          <a:graphicData uri="http://schemas.openxmlformats.org/drawingml/2006/table">
            <a:tbl>
              <a:tblPr/>
              <a:tblGrid>
                <a:gridCol w="457206">
                  <a:extLst>
                    <a:ext uri="{9D8B030D-6E8A-4147-A177-3AD203B41FA5}">
                      <a16:colId xmlns:a16="http://schemas.microsoft.com/office/drawing/2014/main" val="3201724758"/>
                    </a:ext>
                  </a:extLst>
                </a:gridCol>
                <a:gridCol w="457206">
                  <a:extLst>
                    <a:ext uri="{9D8B030D-6E8A-4147-A177-3AD203B41FA5}">
                      <a16:colId xmlns:a16="http://schemas.microsoft.com/office/drawing/2014/main" val="845301986"/>
                    </a:ext>
                  </a:extLst>
                </a:gridCol>
                <a:gridCol w="2877950">
                  <a:extLst>
                    <a:ext uri="{9D8B030D-6E8A-4147-A177-3AD203B41FA5}">
                      <a16:colId xmlns:a16="http://schemas.microsoft.com/office/drawing/2014/main" val="1480923339"/>
                    </a:ext>
                  </a:extLst>
                </a:gridCol>
                <a:gridCol w="918495">
                  <a:extLst>
                    <a:ext uri="{9D8B030D-6E8A-4147-A177-3AD203B41FA5}">
                      <a16:colId xmlns:a16="http://schemas.microsoft.com/office/drawing/2014/main" val="1731931350"/>
                    </a:ext>
                  </a:extLst>
                </a:gridCol>
                <a:gridCol w="898084">
                  <a:extLst>
                    <a:ext uri="{9D8B030D-6E8A-4147-A177-3AD203B41FA5}">
                      <a16:colId xmlns:a16="http://schemas.microsoft.com/office/drawing/2014/main" val="740628311"/>
                    </a:ext>
                  </a:extLst>
                </a:gridCol>
                <a:gridCol w="898084">
                  <a:extLst>
                    <a:ext uri="{9D8B030D-6E8A-4147-A177-3AD203B41FA5}">
                      <a16:colId xmlns:a16="http://schemas.microsoft.com/office/drawing/2014/main" val="2850261415"/>
                    </a:ext>
                  </a:extLst>
                </a:gridCol>
                <a:gridCol w="751124">
                  <a:extLst>
                    <a:ext uri="{9D8B030D-6E8A-4147-A177-3AD203B41FA5}">
                      <a16:colId xmlns:a16="http://schemas.microsoft.com/office/drawing/2014/main" val="3979204749"/>
                    </a:ext>
                  </a:extLst>
                </a:gridCol>
                <a:gridCol w="587837">
                  <a:extLst>
                    <a:ext uri="{9D8B030D-6E8A-4147-A177-3AD203B41FA5}">
                      <a16:colId xmlns:a16="http://schemas.microsoft.com/office/drawing/2014/main" val="612777095"/>
                    </a:ext>
                  </a:extLst>
                </a:gridCol>
              </a:tblGrid>
              <a:tr h="379112">
                <a:tc rowSpan="2">
                  <a:txBody>
                    <a:bodyPr/>
                    <a:lstStyle/>
                    <a:p>
                      <a:pPr algn="ctr" fontAlgn="b"/>
                      <a:r>
                        <a:rPr lang="de-DE" sz="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lfd.Nr</a:t>
                      </a:r>
                      <a:r>
                        <a:rPr lang="de-D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Kreis-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de-D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Maßnahme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Gesamtkosten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Zuwendungen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Ausgaben der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Notwendige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6784603"/>
                  </a:ext>
                </a:extLst>
              </a:tr>
              <a:tr h="236945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straße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Maßnahme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Vorjahre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Mittel 2026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5971577"/>
                  </a:ext>
                </a:extLst>
              </a:tr>
              <a:tr h="29618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Pauschale für Kreuzungen, Entwässerung u. a.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0131568"/>
                  </a:ext>
                </a:extLst>
              </a:tr>
              <a:tr h="281372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Pauschale für Straßengrund, Vermessung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5721917"/>
                  </a:ext>
                </a:extLst>
              </a:tr>
              <a:tr h="29618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 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Baulastträgerwechsel Stadt Erding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2988029"/>
                  </a:ext>
                </a:extLst>
              </a:tr>
              <a:tr h="29618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 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Sanierung OD + Kanal </a:t>
                      </a:r>
                      <a:r>
                        <a:rPr lang="de-DE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Inning</a:t>
                      </a:r>
                      <a:r>
                        <a:rPr lang="de-D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de-DE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a.Holz</a:t>
                      </a:r>
                      <a:endParaRPr lang="de-DE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1.600.000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9998450"/>
                  </a:ext>
                </a:extLst>
              </a:tr>
              <a:tr h="31099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Beginn Umsetzung Radwegekonzept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1380899"/>
                  </a:ext>
                </a:extLst>
              </a:tr>
              <a:tr h="31099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Zwischensumme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1.920.000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1.120.000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>
                        <a:lnSpc>
                          <a:spcPct val="150000"/>
                        </a:lnSpc>
                      </a:pPr>
                      <a:r>
                        <a:rPr lang="de-D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de-DE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800.000</a:t>
                      </a:r>
                    </a:p>
                    <a:p>
                      <a:pPr algn="l" fontAlgn="b"/>
                      <a:endParaRPr lang="de-DE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03280"/>
                  </a:ext>
                </a:extLst>
              </a:tr>
              <a:tr h="27446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Erhaltungsmaßnahmen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2730460"/>
                  </a:ext>
                </a:extLst>
              </a:tr>
              <a:tr h="444272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ED 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Erneuerung Fahrbahn Loiperstätt - Landkreisgrenze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1.835.000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1.835.000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0610062"/>
                  </a:ext>
                </a:extLst>
              </a:tr>
              <a:tr h="296181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Kleinflächensanierungsprogramm 2026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150.000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0056289"/>
                  </a:ext>
                </a:extLst>
              </a:tr>
              <a:tr h="31099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de-DE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de-D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Zwischensumme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1.985.000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1.985.000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de-DE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78243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282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512109" y="699527"/>
            <a:ext cx="7886700" cy="495117"/>
          </a:xfrm>
        </p:spPr>
        <p:txBody>
          <a:bodyPr>
            <a:noAutofit/>
          </a:bodyPr>
          <a:lstStyle/>
          <a:p>
            <a:r>
              <a:rPr lang="de-DE" sz="2800" dirty="0"/>
              <a:t>Straßenbaumaßnahmen 2026</a:t>
            </a:r>
            <a:br>
              <a:rPr lang="de-DE" sz="2800" dirty="0"/>
            </a:br>
            <a:r>
              <a:rPr lang="de-DE" sz="2800" dirty="0"/>
              <a:t>II</a:t>
            </a:r>
            <a:r>
              <a:rPr lang="de-DE" sz="2800" dirty="0" smtClean="0"/>
              <a:t/>
            </a:r>
            <a:br>
              <a:rPr lang="de-DE" sz="2800" dirty="0" smtClean="0"/>
            </a:br>
            <a:endParaRPr lang="de-DE" sz="2800" dirty="0"/>
          </a:p>
        </p:txBody>
      </p:sp>
      <p:sp>
        <p:nvSpPr>
          <p:cNvPr id="11" name="Foliennummernplatzhalt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pPr/>
              <a:t>23</a:t>
            </a:fld>
            <a:endParaRPr lang="de-DE" dirty="0"/>
          </a:p>
        </p:txBody>
      </p:sp>
      <p:graphicFrame>
        <p:nvGraphicFramePr>
          <p:cNvPr id="801" name="Tabelle 80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8146802"/>
              </p:ext>
            </p:extLst>
          </p:nvPr>
        </p:nvGraphicFramePr>
        <p:xfrm>
          <a:off x="628653" y="1380565"/>
          <a:ext cx="7385794" cy="4791254"/>
        </p:xfrm>
        <a:graphic>
          <a:graphicData uri="http://schemas.openxmlformats.org/drawingml/2006/table">
            <a:tbl>
              <a:tblPr firstRow="1" firstCol="1" bandRow="1"/>
              <a:tblGrid>
                <a:gridCol w="430386">
                  <a:extLst>
                    <a:ext uri="{9D8B030D-6E8A-4147-A177-3AD203B41FA5}">
                      <a16:colId xmlns:a16="http://schemas.microsoft.com/office/drawing/2014/main" val="594025197"/>
                    </a:ext>
                  </a:extLst>
                </a:gridCol>
                <a:gridCol w="443232">
                  <a:extLst>
                    <a:ext uri="{9D8B030D-6E8A-4147-A177-3AD203B41FA5}">
                      <a16:colId xmlns:a16="http://schemas.microsoft.com/office/drawing/2014/main" val="3962983928"/>
                    </a:ext>
                  </a:extLst>
                </a:gridCol>
                <a:gridCol w="2515939">
                  <a:extLst>
                    <a:ext uri="{9D8B030D-6E8A-4147-A177-3AD203B41FA5}">
                      <a16:colId xmlns:a16="http://schemas.microsoft.com/office/drawing/2014/main" val="2402019486"/>
                    </a:ext>
                  </a:extLst>
                </a:gridCol>
                <a:gridCol w="827940">
                  <a:extLst>
                    <a:ext uri="{9D8B030D-6E8A-4147-A177-3AD203B41FA5}">
                      <a16:colId xmlns:a16="http://schemas.microsoft.com/office/drawing/2014/main" val="2327229053"/>
                    </a:ext>
                  </a:extLst>
                </a:gridCol>
                <a:gridCol w="785115">
                  <a:extLst>
                    <a:ext uri="{9D8B030D-6E8A-4147-A177-3AD203B41FA5}">
                      <a16:colId xmlns:a16="http://schemas.microsoft.com/office/drawing/2014/main" val="1048518484"/>
                    </a:ext>
                  </a:extLst>
                </a:gridCol>
                <a:gridCol w="808669">
                  <a:extLst>
                    <a:ext uri="{9D8B030D-6E8A-4147-A177-3AD203B41FA5}">
                      <a16:colId xmlns:a16="http://schemas.microsoft.com/office/drawing/2014/main" val="2695890702"/>
                    </a:ext>
                  </a:extLst>
                </a:gridCol>
                <a:gridCol w="866482">
                  <a:extLst>
                    <a:ext uri="{9D8B030D-6E8A-4147-A177-3AD203B41FA5}">
                      <a16:colId xmlns:a16="http://schemas.microsoft.com/office/drawing/2014/main" val="3314902872"/>
                    </a:ext>
                  </a:extLst>
                </a:gridCol>
                <a:gridCol w="708031">
                  <a:extLst>
                    <a:ext uri="{9D8B030D-6E8A-4147-A177-3AD203B41FA5}">
                      <a16:colId xmlns:a16="http://schemas.microsoft.com/office/drawing/2014/main" val="2824114109"/>
                    </a:ext>
                  </a:extLst>
                </a:gridCol>
              </a:tblGrid>
              <a:tr h="194265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Mittelbedarf Maßnahmen vergangener Jahre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6060573"/>
                  </a:ext>
                </a:extLst>
              </a:tr>
              <a:tr h="1864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6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ZEB 2023/2024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40.000 €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  2.000 €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720562"/>
                  </a:ext>
                </a:extLst>
              </a:tr>
              <a:tr h="1864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7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ED 15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Fahrbahnerneuerung bei Gigling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300.000 €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60.000 €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4412846"/>
                  </a:ext>
                </a:extLst>
              </a:tr>
              <a:tr h="1864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8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ED 18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Deckenbau B 15 - Lappach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800.000 €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255.000 €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183952"/>
                  </a:ext>
                </a:extLst>
              </a:tr>
              <a:tr h="1864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9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ED 07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Schutzplanke bei Notzing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45.000 €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45.000 €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5751687"/>
                  </a:ext>
                </a:extLst>
              </a:tr>
              <a:tr h="2797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10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ED 23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Erneuerung Regenwasserkanal in Isen; Kostenbeteiligung durch Landkreis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380.000 €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35.000 €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6353744"/>
                  </a:ext>
                </a:extLst>
              </a:tr>
              <a:tr h="2797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11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ED 01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Erneuerung Regenwasserkanal Krottenthal; Kostenbeteiligung durch Landkreis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60.000 €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60.000 €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233981"/>
                  </a:ext>
                </a:extLst>
              </a:tr>
              <a:tr h="1864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12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Kleinflächensanierungsprogramm 2025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165.000 €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65.000 €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6812821"/>
                  </a:ext>
                </a:extLst>
              </a:tr>
              <a:tr h="2797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13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ED 02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Deckenbau Berglern - Manhartsdorf; Erneuerung Entwässerung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750.000 €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16.500 €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3165854"/>
                  </a:ext>
                </a:extLst>
              </a:tr>
              <a:tr h="1864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14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ED 19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Erneuerung Brücken Eittinger Weiher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250.000 €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</a:t>
                      </a:r>
                      <a:r>
                        <a:rPr lang="de-DE" sz="700" b="1" baseline="0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</a:t>
                      </a:r>
                      <a:r>
                        <a:rPr lang="de-DE" sz="7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45.000 </a:t>
                      </a:r>
                      <a:r>
                        <a:rPr lang="de-DE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€ </a:t>
                      </a:r>
                      <a:endParaRPr lang="de-DE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2993623"/>
                  </a:ext>
                </a:extLst>
              </a:tr>
              <a:tr h="2797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15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ED 05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Ausbau Brücken Schwaigerloh, S-Bahn Ringschluss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24.400.000 €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301.000 €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1.350.000 €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6989041"/>
                  </a:ext>
                </a:extLst>
              </a:tr>
              <a:tr h="1864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16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ED 26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G+R Kögning - Eldering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1.200.000 €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204.000 €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300.000 €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5780683"/>
                  </a:ext>
                </a:extLst>
              </a:tr>
              <a:tr h="1942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Zwischensumme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28.390.000 €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505.000 €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</a:t>
                      </a:r>
                      <a:r>
                        <a:rPr lang="de-DE" sz="7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2.233.500 </a:t>
                      </a:r>
                      <a:r>
                        <a:rPr lang="de-DE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€ </a:t>
                      </a:r>
                      <a:endParaRPr lang="de-DE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   -  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1005368"/>
                  </a:ext>
                </a:extLst>
              </a:tr>
              <a:tr h="155412"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6872752"/>
                  </a:ext>
                </a:extLst>
              </a:tr>
              <a:tr h="170953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9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nachrichtlich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Ausgaben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Einnahmen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Ges.Kosten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1820659"/>
                  </a:ext>
                </a:extLst>
              </a:tr>
              <a:tr h="1942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17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ED 99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Nordumfahrung Planungskosten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        -  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      -  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       -  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5420308"/>
                  </a:ext>
                </a:extLst>
              </a:tr>
              <a:tr h="155412"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5636043"/>
                  </a:ext>
                </a:extLst>
              </a:tr>
              <a:tr h="165125"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Verwaltungshaushalt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0744147"/>
                  </a:ext>
                </a:extLst>
              </a:tr>
              <a:tr h="1651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18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Betriebsdienstkosten für Baumpflege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95.000 €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95.000 €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8069787"/>
                  </a:ext>
                </a:extLst>
              </a:tr>
              <a:tr h="1599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19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Pflege der Auswahlflächen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  6.000 €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    6.000 €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3247240"/>
                  </a:ext>
                </a:extLst>
              </a:tr>
              <a:tr h="19426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Zwischensumme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101.000 €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 101.000 €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2445630"/>
                  </a:ext>
                </a:extLst>
              </a:tr>
              <a:tr h="194265"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778308"/>
                  </a:ext>
                </a:extLst>
              </a:tr>
              <a:tr h="2486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7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Gesamtsumme Straßenbauhaushalt 2026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32.396.000 €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 505.000 €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 </a:t>
                      </a:r>
                      <a:r>
                        <a:rPr lang="de-DE" sz="700" b="1" dirty="0" smtClean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5.539.500 </a:t>
                      </a:r>
                      <a:r>
                        <a:rPr lang="de-DE" sz="7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€ </a:t>
                      </a:r>
                      <a:endParaRPr lang="de-DE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b="1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   800.000 € </a:t>
                      </a:r>
                      <a:endParaRPr lang="de-DE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6485144"/>
                  </a:ext>
                </a:extLst>
              </a:tr>
              <a:tr h="174839"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de-DE" sz="90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</a:rPr>
                        <a:t> </a:t>
                      </a:r>
                      <a:endParaRPr lang="de-DE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1122" marR="41122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5195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2754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47885"/>
          </a:xfrm>
        </p:spPr>
        <p:txBody>
          <a:bodyPr>
            <a:normAutofit/>
          </a:bodyPr>
          <a:lstStyle/>
          <a:p>
            <a:r>
              <a:rPr lang="de-DE" sz="2800" b="1" dirty="0" smtClean="0"/>
              <a:t>Hochbaumaßnahmen 2026 I</a:t>
            </a:r>
            <a:endParaRPr lang="de-DE" sz="1800" b="1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0341048"/>
              </p:ext>
            </p:extLst>
          </p:nvPr>
        </p:nvGraphicFramePr>
        <p:xfrm>
          <a:off x="707366" y="1124313"/>
          <a:ext cx="7301433" cy="3840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11283">
                  <a:extLst>
                    <a:ext uri="{9D8B030D-6E8A-4147-A177-3AD203B41FA5}">
                      <a16:colId xmlns:a16="http://schemas.microsoft.com/office/drawing/2014/main" val="3807023321"/>
                    </a:ext>
                  </a:extLst>
                </a:gridCol>
                <a:gridCol w="1631156">
                  <a:extLst>
                    <a:ext uri="{9D8B030D-6E8A-4147-A177-3AD203B41FA5}">
                      <a16:colId xmlns:a16="http://schemas.microsoft.com/office/drawing/2014/main" val="1846819500"/>
                    </a:ext>
                  </a:extLst>
                </a:gridCol>
                <a:gridCol w="1658994">
                  <a:extLst>
                    <a:ext uri="{9D8B030D-6E8A-4147-A177-3AD203B41FA5}">
                      <a16:colId xmlns:a16="http://schemas.microsoft.com/office/drawing/2014/main" val="3331268370"/>
                    </a:ext>
                  </a:extLst>
                </a:gridCol>
              </a:tblGrid>
              <a:tr h="199569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Baumaßnahmen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1" u="none" strike="noStrike" dirty="0" smtClean="0">
                          <a:effectLst/>
                        </a:rPr>
                        <a:t>Gesamtkosten: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1" u="none" strike="noStrike" dirty="0">
                          <a:effectLst/>
                        </a:rPr>
                        <a:t>Ansatz </a:t>
                      </a:r>
                      <a:r>
                        <a:rPr lang="de-DE" sz="1800" b="1" u="none" strike="noStrike" dirty="0" smtClean="0">
                          <a:effectLst/>
                        </a:rPr>
                        <a:t>2026: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391697"/>
                  </a:ext>
                </a:extLst>
              </a:tr>
              <a:tr h="9086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83234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u="none" strike="noStrike" dirty="0">
                          <a:effectLst/>
                        </a:rPr>
                        <a:t>Neubau ILS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ca. 23,25 Mio.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599467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u="none" strike="noStrike" dirty="0" smtClean="0">
                          <a:effectLst/>
                        </a:rPr>
                        <a:t>Neubau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 dirty="0" smtClean="0">
                          <a:effectLst/>
                        </a:rPr>
                        <a:t>2,5 Mio. 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459884"/>
                  </a:ext>
                </a:extLst>
              </a:tr>
              <a:tr h="6686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798906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Abfallbeseitigung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80703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de-DE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Erweiterung </a:t>
                      </a:r>
                      <a:r>
                        <a:rPr lang="de-DE" sz="1800" u="none" strike="noStrike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Müllumladestation</a:t>
                      </a:r>
                      <a:endParaRPr lang="de-DE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de-DE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8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1,75 Mio. €</a:t>
                      </a:r>
                      <a:endParaRPr lang="de-DE" sz="18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432774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de-DE" sz="18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CHC-Anlage + Gassystem</a:t>
                      </a:r>
                      <a:endParaRPr lang="de-DE" sz="18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endParaRPr lang="de-DE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80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0,05 Mio. €</a:t>
                      </a:r>
                      <a:endParaRPr lang="de-DE" sz="18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662917"/>
                  </a:ext>
                </a:extLst>
              </a:tr>
              <a:tr h="5405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6778997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Verwaltungsgebäude Lange Zeile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ca. 26,3 Mio.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04721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Neubau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10,4 Mio.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362536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8907790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i="0" u="none" strike="noStrike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Neues Feuerwehr-Service-Zentrum</a:t>
                      </a:r>
                      <a:endParaRPr lang="de-DE" sz="1800" b="1" i="0" u="none" strike="noStrike" kern="1200" baseline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4772810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Planungskosten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 Mio.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623799"/>
                  </a:ext>
                </a:extLst>
              </a:tr>
            </a:tbl>
          </a:graphicData>
        </a:graphic>
      </p:graphicFrame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32211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47885"/>
          </a:xfrm>
        </p:spPr>
        <p:txBody>
          <a:bodyPr>
            <a:normAutofit/>
          </a:bodyPr>
          <a:lstStyle/>
          <a:p>
            <a:r>
              <a:rPr lang="de-DE" sz="2800" b="1" dirty="0" smtClean="0"/>
              <a:t>Hochbaumaßnahmen 2026 II</a:t>
            </a:r>
            <a:endParaRPr lang="de-DE" sz="1800" b="1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699977"/>
              </p:ext>
            </p:extLst>
          </p:nvPr>
        </p:nvGraphicFramePr>
        <p:xfrm>
          <a:off x="707366" y="1124313"/>
          <a:ext cx="7301433" cy="3566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11283">
                  <a:extLst>
                    <a:ext uri="{9D8B030D-6E8A-4147-A177-3AD203B41FA5}">
                      <a16:colId xmlns:a16="http://schemas.microsoft.com/office/drawing/2014/main" val="3807023321"/>
                    </a:ext>
                  </a:extLst>
                </a:gridCol>
                <a:gridCol w="1631156">
                  <a:extLst>
                    <a:ext uri="{9D8B030D-6E8A-4147-A177-3AD203B41FA5}">
                      <a16:colId xmlns:a16="http://schemas.microsoft.com/office/drawing/2014/main" val="1846819500"/>
                    </a:ext>
                  </a:extLst>
                </a:gridCol>
                <a:gridCol w="1658994">
                  <a:extLst>
                    <a:ext uri="{9D8B030D-6E8A-4147-A177-3AD203B41FA5}">
                      <a16:colId xmlns:a16="http://schemas.microsoft.com/office/drawing/2014/main" val="3331268370"/>
                    </a:ext>
                  </a:extLst>
                </a:gridCol>
              </a:tblGrid>
              <a:tr h="199569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Baumaßnahmen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1" u="none" strike="noStrike" dirty="0" smtClean="0">
                          <a:effectLst/>
                        </a:rPr>
                        <a:t>Gesamtkosten: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1" u="none" strike="noStrike" dirty="0">
                          <a:effectLst/>
                        </a:rPr>
                        <a:t>Ansatz </a:t>
                      </a:r>
                      <a:r>
                        <a:rPr lang="de-DE" sz="1800" b="1" u="none" strike="noStrike" dirty="0" smtClean="0">
                          <a:effectLst/>
                        </a:rPr>
                        <a:t>2026: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391697"/>
                  </a:ext>
                </a:extLst>
              </a:tr>
              <a:tr h="9086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83234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u="none" strike="noStrike" dirty="0" smtClean="0">
                          <a:effectLst/>
                        </a:rPr>
                        <a:t>Berufsschule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599467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u="none" strike="noStrike" dirty="0" smtClean="0">
                          <a:effectLst/>
                        </a:rPr>
                        <a:t>Planung und Bau BT A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 dirty="0" smtClean="0">
                          <a:effectLst/>
                        </a:rPr>
                        <a:t>0,6 Mio.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8459884"/>
                  </a:ext>
                </a:extLst>
              </a:tr>
              <a:tr h="115016">
                <a:tc>
                  <a:txBody>
                    <a:bodyPr/>
                    <a:lstStyle/>
                    <a:p>
                      <a:pPr algn="l" fontAlgn="b"/>
                      <a:endParaRPr lang="de-DE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082416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u="none" strike="noStrike" dirty="0">
                          <a:effectLst/>
                        </a:rPr>
                        <a:t>Anne-Frank-Gymnasium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ca. 42,7 Mio.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164276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u="none" strike="noStrike" dirty="0">
                          <a:effectLst/>
                        </a:rPr>
                        <a:t>Turnhalle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 dirty="0" smtClean="0">
                          <a:effectLst/>
                        </a:rPr>
                        <a:t>1,4 Mio.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330957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u="none" strike="noStrike" dirty="0">
                          <a:effectLst/>
                        </a:rPr>
                        <a:t>Restliche Gewerke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 dirty="0" smtClean="0">
                          <a:effectLst/>
                        </a:rPr>
                        <a:t>4,8 Mio.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3859240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5497815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u="none" strike="noStrike" dirty="0" smtClean="0">
                          <a:effectLst/>
                        </a:rPr>
                        <a:t>Rettungswache</a:t>
                      </a:r>
                      <a:r>
                        <a:rPr lang="de-DE" sz="1800" b="1" u="none" strike="noStrike" baseline="0" dirty="0" smtClean="0">
                          <a:effectLst/>
                        </a:rPr>
                        <a:t> </a:t>
                      </a:r>
                      <a:r>
                        <a:rPr lang="de-DE" sz="1800" b="1" u="none" strike="noStrike" baseline="0" dirty="0" err="1" smtClean="0">
                          <a:effectLst/>
                        </a:rPr>
                        <a:t>Dorfen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4939781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u="none" strike="noStrike" dirty="0" smtClean="0">
                          <a:effectLst/>
                        </a:rPr>
                        <a:t>Planungskosten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u="none" strike="noStrike" dirty="0" smtClean="0">
                          <a:effectLst/>
                        </a:rPr>
                        <a:t>0,1 Mio.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341974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9593463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Summe: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21,7 Mio.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772321"/>
                  </a:ext>
                </a:extLst>
              </a:tr>
            </a:tbl>
          </a:graphicData>
        </a:graphic>
      </p:graphicFrame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25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61203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47885"/>
          </a:xfrm>
        </p:spPr>
        <p:txBody>
          <a:bodyPr>
            <a:normAutofit/>
          </a:bodyPr>
          <a:lstStyle/>
          <a:p>
            <a:r>
              <a:rPr lang="de-DE" sz="2800" b="1" dirty="0" smtClean="0"/>
              <a:t>Freiwillige Leistungen 2026</a:t>
            </a:r>
            <a:endParaRPr lang="de-DE" sz="1800" b="1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884910"/>
              </p:ext>
            </p:extLst>
          </p:nvPr>
        </p:nvGraphicFramePr>
        <p:xfrm>
          <a:off x="707366" y="1124313"/>
          <a:ext cx="7301433" cy="3840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11283">
                  <a:extLst>
                    <a:ext uri="{9D8B030D-6E8A-4147-A177-3AD203B41FA5}">
                      <a16:colId xmlns:a16="http://schemas.microsoft.com/office/drawing/2014/main" val="3807023321"/>
                    </a:ext>
                  </a:extLst>
                </a:gridCol>
                <a:gridCol w="1631156">
                  <a:extLst>
                    <a:ext uri="{9D8B030D-6E8A-4147-A177-3AD203B41FA5}">
                      <a16:colId xmlns:a16="http://schemas.microsoft.com/office/drawing/2014/main" val="1846819500"/>
                    </a:ext>
                  </a:extLst>
                </a:gridCol>
                <a:gridCol w="1658994">
                  <a:extLst>
                    <a:ext uri="{9D8B030D-6E8A-4147-A177-3AD203B41FA5}">
                      <a16:colId xmlns:a16="http://schemas.microsoft.com/office/drawing/2014/main" val="3331268370"/>
                    </a:ext>
                  </a:extLst>
                </a:gridCol>
              </a:tblGrid>
              <a:tr h="199569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Verwaltungshaushalt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1" u="none" strike="noStrike" dirty="0">
                          <a:effectLst/>
                        </a:rPr>
                        <a:t>Ansatz </a:t>
                      </a:r>
                      <a:r>
                        <a:rPr lang="de-DE" sz="1800" b="1" u="none" strike="noStrike" dirty="0" smtClean="0">
                          <a:effectLst/>
                        </a:rPr>
                        <a:t>2025: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1" u="none" strike="noStrike" dirty="0">
                          <a:effectLst/>
                        </a:rPr>
                        <a:t>Ansatz </a:t>
                      </a:r>
                      <a:r>
                        <a:rPr lang="de-DE" sz="1800" b="1" u="none" strike="noStrike" dirty="0" smtClean="0">
                          <a:effectLst/>
                        </a:rPr>
                        <a:t>2026: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391697"/>
                  </a:ext>
                </a:extLst>
              </a:tr>
              <a:tr h="9086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83234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u="none" strike="noStrike" dirty="0" smtClean="0">
                          <a:effectLst/>
                        </a:rPr>
                        <a:t>Einzelplan 1: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5.400</a:t>
                      </a:r>
                      <a:r>
                        <a:rPr lang="de-DE" sz="1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599467"/>
                  </a:ext>
                </a:extLst>
              </a:tr>
              <a:tr h="115016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(Zuschüsse</a:t>
                      </a:r>
                      <a:r>
                        <a:rPr lang="de-DE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für Rettungsdienst)</a:t>
                      </a:r>
                      <a:endParaRPr lang="de-DE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082416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u="none" strike="noStrike" dirty="0" smtClean="0">
                          <a:effectLst/>
                        </a:rPr>
                        <a:t>Einzelplan 3: 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75.000 €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85.000 €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430603"/>
                  </a:ext>
                </a:extLst>
              </a:tr>
              <a:tr h="6686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de-DE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(Zuschüsse</a:t>
                      </a:r>
                      <a:r>
                        <a:rPr lang="de-DE" sz="18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für kulturelle Angelegenheiten)</a:t>
                      </a:r>
                      <a:endParaRPr lang="de-DE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798906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Einzelplan</a:t>
                      </a:r>
                      <a:r>
                        <a:rPr lang="de-DE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4: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1.448.000 €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1.573.100 €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80703"/>
                  </a:ext>
                </a:extLst>
              </a:tr>
              <a:tr h="54059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de-DE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(Förderung</a:t>
                      </a:r>
                      <a:r>
                        <a:rPr lang="de-DE" sz="18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der Wohlfahrtspflege)</a:t>
                      </a:r>
                      <a:endParaRPr lang="de-DE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6778997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Einzelplan 5: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109.500 €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127.000 €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04721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(Sportförderung)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8656860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de-DE" sz="1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Einzelplan 7:</a:t>
                      </a:r>
                      <a:endParaRPr lang="de-DE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500 €</a:t>
                      </a:r>
                      <a:endParaRPr lang="de-DE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500 €</a:t>
                      </a:r>
                      <a:endParaRPr lang="de-DE" sz="1800" b="0" i="0" u="none" strike="noStrike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816517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(Förderung der </a:t>
                      </a:r>
                      <a:r>
                        <a:rPr lang="de-DE" sz="18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LuF</a:t>
                      </a:r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7684630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Summe: 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1.638.400 €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1.791.000 €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5902907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9711282"/>
                  </a:ext>
                </a:extLst>
              </a:tr>
            </a:tbl>
          </a:graphicData>
        </a:graphic>
      </p:graphicFrame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26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4321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47885"/>
          </a:xfrm>
        </p:spPr>
        <p:txBody>
          <a:bodyPr>
            <a:normAutofit/>
          </a:bodyPr>
          <a:lstStyle/>
          <a:p>
            <a:r>
              <a:rPr lang="de-DE" sz="2800" b="1" dirty="0" smtClean="0"/>
              <a:t>Freiwillige Leistungen 2026</a:t>
            </a:r>
            <a:endParaRPr lang="de-DE" sz="1800" b="1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4558829"/>
              </p:ext>
            </p:extLst>
          </p:nvPr>
        </p:nvGraphicFramePr>
        <p:xfrm>
          <a:off x="707366" y="1124313"/>
          <a:ext cx="7301433" cy="30175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11283">
                  <a:extLst>
                    <a:ext uri="{9D8B030D-6E8A-4147-A177-3AD203B41FA5}">
                      <a16:colId xmlns:a16="http://schemas.microsoft.com/office/drawing/2014/main" val="3807023321"/>
                    </a:ext>
                  </a:extLst>
                </a:gridCol>
                <a:gridCol w="1631156">
                  <a:extLst>
                    <a:ext uri="{9D8B030D-6E8A-4147-A177-3AD203B41FA5}">
                      <a16:colId xmlns:a16="http://schemas.microsoft.com/office/drawing/2014/main" val="1846819500"/>
                    </a:ext>
                  </a:extLst>
                </a:gridCol>
                <a:gridCol w="1658994">
                  <a:extLst>
                    <a:ext uri="{9D8B030D-6E8A-4147-A177-3AD203B41FA5}">
                      <a16:colId xmlns:a16="http://schemas.microsoft.com/office/drawing/2014/main" val="3331268370"/>
                    </a:ext>
                  </a:extLst>
                </a:gridCol>
              </a:tblGrid>
              <a:tr h="199569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Vermögenshaushalt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1" u="none" strike="noStrike" dirty="0">
                          <a:effectLst/>
                        </a:rPr>
                        <a:t>Ansatz </a:t>
                      </a:r>
                      <a:r>
                        <a:rPr lang="de-DE" sz="1800" b="1" u="none" strike="noStrike" dirty="0" smtClean="0">
                          <a:effectLst/>
                        </a:rPr>
                        <a:t>2025: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1" u="none" strike="noStrike" dirty="0">
                          <a:effectLst/>
                        </a:rPr>
                        <a:t>Ansatz </a:t>
                      </a:r>
                      <a:r>
                        <a:rPr lang="de-DE" sz="1800" b="1" u="none" strike="noStrike" dirty="0" smtClean="0">
                          <a:effectLst/>
                        </a:rPr>
                        <a:t>2026: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1391697"/>
                  </a:ext>
                </a:extLst>
              </a:tr>
              <a:tr h="90862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83234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u="none" strike="noStrike" dirty="0" smtClean="0">
                          <a:effectLst/>
                        </a:rPr>
                        <a:t>Einzelplan 2: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599467"/>
                  </a:ext>
                </a:extLst>
              </a:tr>
              <a:tr h="115016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(Investitionszuschuss Schuleinrichtung)</a:t>
                      </a:r>
                      <a:endParaRPr lang="de-DE" sz="18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8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082416"/>
                  </a:ext>
                </a:extLst>
              </a:tr>
              <a:tr h="199569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u="none" strike="noStrike" dirty="0" smtClean="0">
                          <a:effectLst/>
                        </a:rPr>
                        <a:t>Einzelplan 3: 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160.000 €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160.000 €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0430603"/>
                  </a:ext>
                </a:extLst>
              </a:tr>
              <a:tr h="66868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de-DE" sz="1800" b="0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(Investitionskostenzuschüsse</a:t>
                      </a:r>
                      <a:r>
                        <a:rPr lang="de-DE" sz="1800" b="0" i="0" u="none" strike="noStrike" kern="12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Kultur und Denkmalpflege)</a:t>
                      </a:r>
                      <a:endParaRPr lang="de-DE" sz="1800" b="0" i="0" u="none" strike="noStrik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endParaRPr lang="de-DE" sz="1800" b="0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0798906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Einzelplan</a:t>
                      </a:r>
                      <a:r>
                        <a:rPr lang="de-DE" sz="18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4: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72.000 €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72.000 €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480703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(Investitionszuschüsse Jugendsport)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7684630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r>
                        <a:rPr lang="de-DE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Summe: </a:t>
                      </a:r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332.000 €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332.000 €</a:t>
                      </a:r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5902907"/>
                  </a:ext>
                </a:extLst>
              </a:tr>
              <a:tr h="209547">
                <a:tc>
                  <a:txBody>
                    <a:bodyPr/>
                    <a:lstStyle/>
                    <a:p>
                      <a:pPr algn="l" fontAlgn="b"/>
                      <a:endParaRPr lang="de-DE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de-DE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9711282"/>
                  </a:ext>
                </a:extLst>
              </a:tr>
            </a:tbl>
          </a:graphicData>
        </a:graphic>
      </p:graphicFrame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27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3238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el 4"/>
          <p:cNvSpPr txBox="1">
            <a:spLocks/>
          </p:cNvSpPr>
          <p:nvPr/>
        </p:nvSpPr>
        <p:spPr>
          <a:xfrm>
            <a:off x="1023097" y="1736726"/>
            <a:ext cx="7886700" cy="10781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1600" b="1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07508"/>
              </p:ext>
            </p:extLst>
          </p:nvPr>
        </p:nvGraphicFramePr>
        <p:xfrm>
          <a:off x="1280673" y="1582547"/>
          <a:ext cx="5801445" cy="2631102"/>
        </p:xfrm>
        <a:graphic>
          <a:graphicData uri="http://schemas.openxmlformats.org/drawingml/2006/table">
            <a:tbl>
              <a:tblPr lastRow="1" bandRow="1">
                <a:tableStyleId>{5C22544A-7EE6-4342-B048-85BDC9FD1C3A}</a:tableStyleId>
              </a:tblPr>
              <a:tblGrid>
                <a:gridCol w="2329895">
                  <a:extLst>
                    <a:ext uri="{9D8B030D-6E8A-4147-A177-3AD203B41FA5}">
                      <a16:colId xmlns:a16="http://schemas.microsoft.com/office/drawing/2014/main" val="2312680683"/>
                    </a:ext>
                  </a:extLst>
                </a:gridCol>
                <a:gridCol w="442681">
                  <a:extLst>
                    <a:ext uri="{9D8B030D-6E8A-4147-A177-3AD203B41FA5}">
                      <a16:colId xmlns:a16="http://schemas.microsoft.com/office/drawing/2014/main" val="981385993"/>
                    </a:ext>
                  </a:extLst>
                </a:gridCol>
                <a:gridCol w="1009623">
                  <a:extLst>
                    <a:ext uri="{9D8B030D-6E8A-4147-A177-3AD203B41FA5}">
                      <a16:colId xmlns:a16="http://schemas.microsoft.com/office/drawing/2014/main" val="3283714268"/>
                    </a:ext>
                  </a:extLst>
                </a:gridCol>
                <a:gridCol w="1083377">
                  <a:extLst>
                    <a:ext uri="{9D8B030D-6E8A-4147-A177-3AD203B41FA5}">
                      <a16:colId xmlns:a16="http://schemas.microsoft.com/office/drawing/2014/main" val="356022137"/>
                    </a:ext>
                  </a:extLst>
                </a:gridCol>
                <a:gridCol w="935869">
                  <a:extLst>
                    <a:ext uri="{9D8B030D-6E8A-4147-A177-3AD203B41FA5}">
                      <a16:colId xmlns:a16="http://schemas.microsoft.com/office/drawing/2014/main" val="2137196492"/>
                    </a:ext>
                  </a:extLst>
                </a:gridCol>
              </a:tblGrid>
              <a:tr h="699072">
                <a:tc>
                  <a:txBody>
                    <a:bodyPr/>
                    <a:lstStyle/>
                    <a:p>
                      <a:r>
                        <a:rPr lang="de-DE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Ordentliche Tilgungen</a:t>
                      </a:r>
                      <a:endParaRPr lang="de-D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D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2025:</a:t>
                      </a:r>
                      <a:endParaRPr lang="de-D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2026:</a:t>
                      </a:r>
                      <a:endParaRPr lang="de-D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2550284"/>
                  </a:ext>
                </a:extLst>
              </a:tr>
              <a:tr h="402070">
                <a:tc gridSpan="3">
                  <a:txBody>
                    <a:bodyPr/>
                    <a:lstStyle/>
                    <a:p>
                      <a:r>
                        <a:rPr lang="de-DE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Darlehen (ehemals Klinikum)</a:t>
                      </a:r>
                      <a:endParaRPr lang="de-DE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200000"/>
                        </a:lnSpc>
                      </a:pPr>
                      <a:endParaRPr lang="de-DE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200000"/>
                        </a:lnSpc>
                      </a:pPr>
                      <a:r>
                        <a:rPr lang="de-DE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472.000 €</a:t>
                      </a:r>
                      <a:endParaRPr lang="de-DE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200000"/>
                        </a:lnSpc>
                      </a:pPr>
                      <a:r>
                        <a:rPr lang="de-DE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427.800 €</a:t>
                      </a:r>
                      <a:endParaRPr lang="de-DE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5157137"/>
                  </a:ext>
                </a:extLst>
              </a:tr>
              <a:tr h="402070">
                <a:tc gridSpan="3">
                  <a:txBody>
                    <a:bodyPr/>
                    <a:lstStyle/>
                    <a:p>
                      <a:r>
                        <a:rPr lang="de-DE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Tilgungen ÖPP-Projekt</a:t>
                      </a:r>
                      <a:endParaRPr lang="de-DE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200000"/>
                        </a:lnSpc>
                      </a:pPr>
                      <a:endParaRPr lang="de-DE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200000"/>
                        </a:lnSpc>
                      </a:pPr>
                      <a:r>
                        <a:rPr lang="de-DE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469.500 €</a:t>
                      </a:r>
                      <a:endParaRPr lang="de-DE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200000"/>
                        </a:lnSpc>
                      </a:pPr>
                      <a:r>
                        <a:rPr lang="de-DE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477.000 €</a:t>
                      </a:r>
                      <a:endParaRPr lang="de-DE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1465391"/>
                  </a:ext>
                </a:extLst>
              </a:tr>
              <a:tr h="402070">
                <a:tc gridSpan="3">
                  <a:txBody>
                    <a:bodyPr/>
                    <a:lstStyle/>
                    <a:p>
                      <a:r>
                        <a:rPr lang="de-DE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Tilgungen für Neuaufnahme</a:t>
                      </a:r>
                      <a:r>
                        <a:rPr lang="de-DE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Darlehen</a:t>
                      </a:r>
                      <a:endParaRPr lang="de-DE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200000"/>
                        </a:lnSpc>
                      </a:pPr>
                      <a:endParaRPr lang="de-DE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200000"/>
                        </a:lnSpc>
                      </a:pPr>
                      <a:r>
                        <a:rPr lang="de-DE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950.000 €</a:t>
                      </a:r>
                      <a:endParaRPr lang="de-DE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200000"/>
                        </a:lnSpc>
                      </a:pPr>
                      <a:r>
                        <a:rPr lang="de-DE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1.350.000 €</a:t>
                      </a:r>
                      <a:endParaRPr lang="de-DE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9122671"/>
                  </a:ext>
                </a:extLst>
              </a:tr>
              <a:tr h="725820">
                <a:tc gridSpan="3">
                  <a:txBody>
                    <a:bodyPr/>
                    <a:lstStyle/>
                    <a:p>
                      <a:r>
                        <a:rPr lang="de-DE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Summe:</a:t>
                      </a:r>
                      <a:endParaRPr lang="de-DE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200000"/>
                        </a:lnSpc>
                      </a:pPr>
                      <a:r>
                        <a:rPr lang="de-DE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1.891.500 €</a:t>
                      </a:r>
                      <a:endParaRPr lang="de-DE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200000"/>
                        </a:lnSpc>
                      </a:pPr>
                      <a:r>
                        <a:rPr lang="de-DE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2.254.800 €</a:t>
                      </a:r>
                      <a:endParaRPr lang="de-DE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909711"/>
                  </a:ext>
                </a:extLst>
              </a:tr>
            </a:tbl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217420"/>
          </a:xfrm>
        </p:spPr>
        <p:txBody>
          <a:bodyPr>
            <a:normAutofit/>
          </a:bodyPr>
          <a:lstStyle/>
          <a:p>
            <a:r>
              <a:rPr lang="de-DE" sz="3100" b="1" dirty="0" smtClean="0"/>
              <a:t>Berechnung der Mindestzuführung 2026</a:t>
            </a:r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28</a:t>
            </a:fld>
            <a:endParaRPr lang="de-DE" dirty="0"/>
          </a:p>
        </p:txBody>
      </p:sp>
      <p:sp>
        <p:nvSpPr>
          <p:cNvPr id="2" name="Textfeld 1"/>
          <p:cNvSpPr txBox="1"/>
          <p:nvPr/>
        </p:nvSpPr>
        <p:spPr>
          <a:xfrm>
            <a:off x="1183341" y="4383741"/>
            <a:ext cx="53237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/>
              <a:t>Nicht einberechnet werden Tilgungen für innere Darlehen in Höhe von</a:t>
            </a:r>
          </a:p>
          <a:p>
            <a:r>
              <a:rPr lang="de-DE" sz="1400" dirty="0" smtClean="0"/>
              <a:t>1.095.400 €. 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421913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el 4"/>
          <p:cNvSpPr txBox="1">
            <a:spLocks/>
          </p:cNvSpPr>
          <p:nvPr/>
        </p:nvSpPr>
        <p:spPr>
          <a:xfrm>
            <a:off x="1023097" y="1736726"/>
            <a:ext cx="7886700" cy="10781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1600" b="1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913367"/>
              </p:ext>
            </p:extLst>
          </p:nvPr>
        </p:nvGraphicFramePr>
        <p:xfrm>
          <a:off x="708213" y="2329327"/>
          <a:ext cx="5666708" cy="3183199"/>
        </p:xfrm>
        <a:graphic>
          <a:graphicData uri="http://schemas.openxmlformats.org/drawingml/2006/table">
            <a:tbl>
              <a:tblPr lastRow="1" bandRow="1">
                <a:tableStyleId>{5C22544A-7EE6-4342-B048-85BDC9FD1C3A}</a:tableStyleId>
              </a:tblPr>
              <a:tblGrid>
                <a:gridCol w="3490783">
                  <a:extLst>
                    <a:ext uri="{9D8B030D-6E8A-4147-A177-3AD203B41FA5}">
                      <a16:colId xmlns:a16="http://schemas.microsoft.com/office/drawing/2014/main" val="2312680683"/>
                    </a:ext>
                  </a:extLst>
                </a:gridCol>
                <a:gridCol w="663250">
                  <a:extLst>
                    <a:ext uri="{9D8B030D-6E8A-4147-A177-3AD203B41FA5}">
                      <a16:colId xmlns:a16="http://schemas.microsoft.com/office/drawing/2014/main" val="981385993"/>
                    </a:ext>
                  </a:extLst>
                </a:gridCol>
                <a:gridCol w="1512675">
                  <a:extLst>
                    <a:ext uri="{9D8B030D-6E8A-4147-A177-3AD203B41FA5}">
                      <a16:colId xmlns:a16="http://schemas.microsoft.com/office/drawing/2014/main" val="356022137"/>
                    </a:ext>
                  </a:extLst>
                </a:gridCol>
              </a:tblGrid>
              <a:tr h="635941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Verwaltungshaushalt</a:t>
                      </a:r>
                      <a:endParaRPr lang="de-DE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1200" dirty="0" smtClean="0"/>
                        <a:t>2023</a:t>
                      </a:r>
                      <a:endParaRPr lang="de-DE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sz="1200" dirty="0" smtClean="0"/>
                        <a:t>221.659.233</a:t>
                      </a:r>
                      <a:endParaRPr lang="de-DE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2550284"/>
                  </a:ext>
                </a:extLst>
              </a:tr>
              <a:tr h="529054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Verwaltungshaushalt</a:t>
                      </a:r>
                      <a:endParaRPr lang="de-DE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2024</a:t>
                      </a:r>
                      <a:endParaRPr lang="de-DE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de-DE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236.374.492</a:t>
                      </a:r>
                      <a:endParaRPr lang="de-DE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5490635"/>
                  </a:ext>
                </a:extLst>
              </a:tr>
              <a:tr h="529054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Verwaltungshaushalt</a:t>
                      </a:r>
                      <a:endParaRPr lang="de-DE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DE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  <a:endParaRPr lang="de-DE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240.212.900</a:t>
                      </a:r>
                    </a:p>
                    <a:p>
                      <a:pPr marL="0" algn="r" defTabSz="914400" rtl="0" eaLnBrk="1" latinLnBrk="0" hangingPunct="1"/>
                      <a:endParaRPr lang="de-DE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0855289"/>
                  </a:ext>
                </a:extLst>
              </a:tr>
              <a:tr h="529054">
                <a:tc>
                  <a:txBody>
                    <a:bodyPr/>
                    <a:lstStyle/>
                    <a:p>
                      <a:r>
                        <a:rPr lang="de-DE" sz="1200" b="1" dirty="0" smtClean="0"/>
                        <a:t>Summe</a:t>
                      </a:r>
                      <a:endParaRPr lang="de-DE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698.246.625</a:t>
                      </a:r>
                      <a:endParaRPr lang="de-DE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95869839"/>
                  </a:ext>
                </a:extLst>
              </a:tr>
              <a:tr h="529054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Durchschnittssumme</a:t>
                      </a:r>
                      <a:endParaRPr lang="de-DE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232.748.875</a:t>
                      </a:r>
                      <a:endParaRPr lang="de-DE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52716442"/>
                  </a:ext>
                </a:extLst>
              </a:tr>
              <a:tr h="431042">
                <a:tc>
                  <a:txBody>
                    <a:bodyPr/>
                    <a:lstStyle/>
                    <a:p>
                      <a:r>
                        <a:rPr lang="de-DE" sz="1200" dirty="0" smtClean="0"/>
                        <a:t>Mindestrücklage</a:t>
                      </a:r>
                      <a:r>
                        <a:rPr lang="de-DE" sz="1200" baseline="0" dirty="0" smtClean="0"/>
                        <a:t> (=1%)</a:t>
                      </a:r>
                      <a:endParaRPr lang="de-DE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de-DE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>
                        <a:lnSpc>
                          <a:spcPct val="200000"/>
                        </a:lnSpc>
                      </a:pPr>
                      <a:r>
                        <a:rPr lang="de-DE" sz="1100" b="0" i="0" u="none" strike="noStrike" dirty="0">
                          <a:effectLst/>
                          <a:latin typeface="Arial" panose="020B0604020202020204" pitchFamily="34" charset="0"/>
                        </a:rPr>
                        <a:t>            </a:t>
                      </a:r>
                      <a:r>
                        <a:rPr lang="de-DE" sz="12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2.327.489   </a:t>
                      </a:r>
                      <a:endParaRPr lang="de-D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70034699"/>
                  </a:ext>
                </a:extLst>
              </a:tr>
            </a:tbl>
          </a:graphicData>
        </a:graphic>
      </p:graphicFrame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964201"/>
          </a:xfrm>
        </p:spPr>
        <p:txBody>
          <a:bodyPr>
            <a:normAutofit/>
          </a:bodyPr>
          <a:lstStyle/>
          <a:p>
            <a:r>
              <a:rPr lang="de-DE" sz="3100" b="1" dirty="0" smtClean="0">
                <a:solidFill>
                  <a:schemeClr val="accent6">
                    <a:lumMod val="75000"/>
                  </a:schemeClr>
                </a:solidFill>
              </a:rPr>
              <a:t>Mindestrücklage </a:t>
            </a:r>
            <a:r>
              <a:rPr lang="de-DE" sz="3100" b="1" dirty="0">
                <a:solidFill>
                  <a:schemeClr val="accent6">
                    <a:lumMod val="75000"/>
                  </a:schemeClr>
                </a:solidFill>
              </a:rPr>
              <a:t>für das Jahr </a:t>
            </a:r>
            <a:r>
              <a:rPr lang="de-DE" sz="3100" b="1" dirty="0" smtClean="0">
                <a:solidFill>
                  <a:schemeClr val="accent6">
                    <a:lumMod val="75000"/>
                  </a:schemeClr>
                </a:solidFill>
              </a:rPr>
              <a:t>2026</a:t>
            </a:r>
            <a:r>
              <a:rPr lang="de-DE" sz="3100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de-DE" sz="31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DE" sz="1400" b="1" dirty="0">
                <a:solidFill>
                  <a:schemeClr val="accent6">
                    <a:lumMod val="75000"/>
                  </a:schemeClr>
                </a:solidFill>
              </a:rPr>
              <a:t>in EUR</a:t>
            </a:r>
            <a:r>
              <a:rPr lang="de-DE" sz="3100" b="1" dirty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de-DE" sz="3100" b="1" dirty="0">
                <a:solidFill>
                  <a:schemeClr val="accent6">
                    <a:lumMod val="75000"/>
                  </a:schemeClr>
                </a:solidFill>
              </a:rPr>
            </a:br>
            <a:endParaRPr lang="de-DE" sz="31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29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2742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901234"/>
          </a:xfrm>
        </p:spPr>
        <p:txBody>
          <a:bodyPr>
            <a:normAutofit/>
          </a:bodyPr>
          <a:lstStyle/>
          <a:p>
            <a:pPr algn="ctr"/>
            <a:r>
              <a:rPr lang="de-DE" sz="4400" b="1" dirty="0" smtClean="0"/>
              <a:t>Inhalt</a:t>
            </a:r>
            <a:endParaRPr lang="de-DE" sz="4400" b="1" dirty="0"/>
          </a:p>
        </p:txBody>
      </p:sp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>
          <a:xfrm>
            <a:off x="999564" y="1244319"/>
            <a:ext cx="7077636" cy="5425422"/>
          </a:xfrm>
        </p:spPr>
        <p:txBody>
          <a:bodyPr>
            <a:normAutofit/>
          </a:bodyPr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DE" dirty="0" smtClean="0">
                <a:solidFill>
                  <a:schemeClr val="bg1">
                    <a:lumMod val="50000"/>
                  </a:schemeClr>
                </a:solidFill>
              </a:rPr>
              <a:t>Ausgaben des Haushaltsplans 2026 (Fortsetzung)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de-DE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de-DE" dirty="0" smtClean="0"/>
              <a:t>ÖPNV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de-DE" dirty="0" smtClean="0"/>
              <a:t>Straßenbaumaßnahmen</a:t>
            </a:r>
            <a:endParaRPr lang="de-DE" dirty="0"/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de-DE" dirty="0" smtClean="0"/>
              <a:t>Hochbaumaßnahmen</a:t>
            </a:r>
          </a:p>
          <a:p>
            <a:pPr marL="800100" lvl="1" indent="-342900" algn="l">
              <a:buFont typeface="Wingdings" panose="05000000000000000000" pitchFamily="2" charset="2"/>
              <a:buChar char="Ø"/>
            </a:pPr>
            <a:r>
              <a:rPr lang="de-DE" dirty="0" smtClean="0"/>
              <a:t>Freiwillige Leistungen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de-DE" dirty="0" smtClean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DE" dirty="0" smtClean="0"/>
              <a:t>Berechnung der Mindestzuführung</a:t>
            </a:r>
            <a:endParaRPr lang="de-DE" dirty="0"/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DE" dirty="0" smtClean="0"/>
              <a:t>Rücklagen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DE" dirty="0" smtClean="0"/>
              <a:t>Schulden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DE" dirty="0" smtClean="0"/>
              <a:t>Klinikum Landkreis Erding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de-DE" dirty="0" smtClean="0"/>
              <a:t>Ausblick auf Umlagekraft 2027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9392" y="4826311"/>
            <a:ext cx="2874608" cy="20316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>
          <a:xfrm>
            <a:off x="771437" y="6342901"/>
            <a:ext cx="347074" cy="365125"/>
          </a:xfrm>
        </p:spPr>
        <p:txBody>
          <a:bodyPr/>
          <a:lstStyle/>
          <a:p>
            <a:fld id="{E8CFE064-EE01-402E-A3AA-4DA6B02E6D1B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2631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el 4"/>
          <p:cNvSpPr txBox="1">
            <a:spLocks/>
          </p:cNvSpPr>
          <p:nvPr/>
        </p:nvSpPr>
        <p:spPr>
          <a:xfrm>
            <a:off x="1023097" y="1736726"/>
            <a:ext cx="7886700" cy="10781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1600" b="1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628650" y="231488"/>
            <a:ext cx="7886700" cy="1505238"/>
          </a:xfrm>
        </p:spPr>
        <p:txBody>
          <a:bodyPr>
            <a:normAutofit fontScale="90000"/>
          </a:bodyPr>
          <a:lstStyle/>
          <a:p>
            <a:r>
              <a:rPr lang="de-DE" sz="2800" b="1" dirty="0" smtClean="0"/>
              <a:t/>
            </a:r>
            <a:br>
              <a:rPr lang="de-DE" sz="2800" b="1" dirty="0" smtClean="0"/>
            </a:br>
            <a:r>
              <a:rPr lang="de-DE" sz="3400" b="1" dirty="0">
                <a:solidFill>
                  <a:schemeClr val="accent6">
                    <a:lumMod val="75000"/>
                  </a:schemeClr>
                </a:solidFill>
              </a:rPr>
              <a:t>Allgemeine Rücklage des Landkreises</a:t>
            </a:r>
            <a:br>
              <a:rPr lang="de-DE" sz="34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de-DE" sz="1600" b="1" dirty="0">
                <a:solidFill>
                  <a:schemeClr val="accent6">
                    <a:lumMod val="75000"/>
                  </a:schemeClr>
                </a:solidFill>
              </a:rPr>
              <a:t>in EUR</a:t>
            </a:r>
            <a:r>
              <a:rPr lang="de-DE" sz="2800" b="1" dirty="0"/>
              <a:t/>
            </a:r>
            <a:br>
              <a:rPr lang="de-DE" sz="2800" b="1" dirty="0"/>
            </a:br>
            <a:endParaRPr lang="de-DE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32323"/>
              </p:ext>
            </p:extLst>
          </p:nvPr>
        </p:nvGraphicFramePr>
        <p:xfrm>
          <a:off x="628650" y="1585360"/>
          <a:ext cx="6876331" cy="43388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8195">
                  <a:extLst>
                    <a:ext uri="{9D8B030D-6E8A-4147-A177-3AD203B41FA5}">
                      <a16:colId xmlns:a16="http://schemas.microsoft.com/office/drawing/2014/main" val="951032311"/>
                    </a:ext>
                  </a:extLst>
                </a:gridCol>
                <a:gridCol w="1492034">
                  <a:extLst>
                    <a:ext uri="{9D8B030D-6E8A-4147-A177-3AD203B41FA5}">
                      <a16:colId xmlns:a16="http://schemas.microsoft.com/office/drawing/2014/main" val="3928627995"/>
                    </a:ext>
                  </a:extLst>
                </a:gridCol>
                <a:gridCol w="1492034">
                  <a:extLst>
                    <a:ext uri="{9D8B030D-6E8A-4147-A177-3AD203B41FA5}">
                      <a16:colId xmlns:a16="http://schemas.microsoft.com/office/drawing/2014/main" val="2892864517"/>
                    </a:ext>
                  </a:extLst>
                </a:gridCol>
                <a:gridCol w="1492034">
                  <a:extLst>
                    <a:ext uri="{9D8B030D-6E8A-4147-A177-3AD203B41FA5}">
                      <a16:colId xmlns:a16="http://schemas.microsoft.com/office/drawing/2014/main" val="2921739547"/>
                    </a:ext>
                  </a:extLst>
                </a:gridCol>
                <a:gridCol w="1492034">
                  <a:extLst>
                    <a:ext uri="{9D8B030D-6E8A-4147-A177-3AD203B41FA5}">
                      <a16:colId xmlns:a16="http://schemas.microsoft.com/office/drawing/2014/main" val="743185338"/>
                    </a:ext>
                  </a:extLst>
                </a:gridCol>
              </a:tblGrid>
              <a:tr h="4599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Stand </a:t>
                      </a:r>
                      <a:r>
                        <a:rPr lang="de-DE" sz="1200" dirty="0" smtClean="0">
                          <a:effectLst/>
                        </a:rPr>
                        <a:t>01.01</a:t>
                      </a:r>
                      <a:r>
                        <a:rPr lang="de-DE" sz="1200" dirty="0">
                          <a:effectLst/>
                        </a:rPr>
                        <a:t>.              Euro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Zuführung             Euro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200">
                          <a:effectLst/>
                        </a:rPr>
                        <a:t>Entnahmen              Euro</a:t>
                      </a:r>
                      <a:endParaRPr lang="de-DE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Stand 31.12.            Euro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718469335"/>
                  </a:ext>
                </a:extLst>
              </a:tr>
              <a:tr h="2983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200" dirty="0" smtClean="0">
                          <a:effectLst/>
                        </a:rPr>
                        <a:t>2014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5.518.533,05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1.543.667,77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3.974.865,28 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301475198"/>
                  </a:ext>
                </a:extLst>
              </a:tr>
              <a:tr h="2983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200" dirty="0" smtClean="0">
                          <a:effectLst/>
                        </a:rPr>
                        <a:t>2015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3.974.865,28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705.718,96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4.680.584,24 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02521238"/>
                  </a:ext>
                </a:extLst>
              </a:tr>
              <a:tr h="2983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200" dirty="0" smtClean="0">
                          <a:effectLst/>
                        </a:rPr>
                        <a:t>2016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4.680.584,24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1.561.547,63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6.242.131,87 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71939198"/>
                  </a:ext>
                </a:extLst>
              </a:tr>
              <a:tr h="2983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200" dirty="0" smtClean="0">
                          <a:effectLst/>
                        </a:rPr>
                        <a:t>2017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6.242.131,87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1.461.098,01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4.781.033,86 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570808861"/>
                  </a:ext>
                </a:extLst>
              </a:tr>
              <a:tr h="2983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200" dirty="0" smtClean="0">
                          <a:effectLst/>
                        </a:rPr>
                        <a:t>2018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4.781.033,86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1.541.281,97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3.239.751,89 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46481251"/>
                  </a:ext>
                </a:extLst>
              </a:tr>
              <a:tr h="2983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200" dirty="0" smtClean="0">
                          <a:effectLst/>
                        </a:rPr>
                        <a:t>2019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3.239.751,89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1.930.712,47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5.170.464,36 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600869338"/>
                  </a:ext>
                </a:extLst>
              </a:tr>
              <a:tr h="2983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200" dirty="0" smtClean="0">
                          <a:effectLst/>
                        </a:rPr>
                        <a:t>2020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5.170.464,36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6.907.285,69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12.077.750,05 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708771846"/>
                  </a:ext>
                </a:extLst>
              </a:tr>
              <a:tr h="2983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200" dirty="0" smtClean="0">
                          <a:effectLst/>
                        </a:rPr>
                        <a:t>2021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12.077.750,05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3.175.544,58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15.253.294,63 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75089217"/>
                  </a:ext>
                </a:extLst>
              </a:tr>
              <a:tr h="2983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200" dirty="0" smtClean="0">
                          <a:effectLst/>
                        </a:rPr>
                        <a:t>2022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15.253.294,63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 smtClean="0">
                          <a:effectLst/>
                        </a:rPr>
                        <a:t>2.034.610,16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de-DE" sz="1200" dirty="0" smtClean="0">
                          <a:effectLst/>
                        </a:rPr>
                        <a:t>17.287.904,79 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89360383"/>
                  </a:ext>
                </a:extLst>
              </a:tr>
              <a:tr h="2987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200" dirty="0" smtClean="0">
                          <a:effectLst/>
                        </a:rPr>
                        <a:t>2023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17.287.904,79</a:t>
                      </a:r>
                      <a:endParaRPr lang="de-DE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967.759,53</a:t>
                      </a:r>
                      <a:r>
                        <a:rPr lang="de-DE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endParaRPr lang="de-DE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18.255.664,32</a:t>
                      </a:r>
                      <a:endParaRPr lang="de-DE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09974929"/>
                  </a:ext>
                </a:extLst>
              </a:tr>
              <a:tr h="2983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200" dirty="0" smtClean="0">
                          <a:effectLst/>
                        </a:rPr>
                        <a:t>2024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18.255.664,32</a:t>
                      </a:r>
                      <a:endParaRPr lang="de-DE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endParaRPr lang="de-DE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1.055.664,32</a:t>
                      </a:r>
                      <a:endParaRPr lang="de-DE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2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17.200.000,00</a:t>
                      </a:r>
                      <a:endParaRPr lang="de-DE" sz="12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872443534"/>
                  </a:ext>
                </a:extLst>
              </a:tr>
              <a:tr h="2983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200" dirty="0" smtClean="0">
                          <a:effectLst/>
                        </a:rPr>
                        <a:t>2025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17.200.000,00</a:t>
                      </a:r>
                      <a:endParaRPr lang="de-DE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15.000.000,00</a:t>
                      </a:r>
                      <a:endParaRPr lang="de-DE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2.200.000,00</a:t>
                      </a:r>
                      <a:endParaRPr lang="de-DE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98735620"/>
                  </a:ext>
                </a:extLst>
              </a:tr>
              <a:tr h="2983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de-DE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2026</a:t>
                      </a:r>
                      <a:endParaRPr lang="de-DE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13.000.000,00</a:t>
                      </a:r>
                      <a:endParaRPr lang="de-DE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endParaRPr lang="de-DE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10.576.600,00</a:t>
                      </a:r>
                      <a:endParaRPr lang="de-DE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de-DE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2.423.400,00</a:t>
                      </a:r>
                      <a:endParaRPr lang="de-DE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974493979"/>
                  </a:ext>
                </a:extLst>
              </a:tr>
            </a:tbl>
          </a:graphicData>
        </a:graphic>
      </p:graphicFrame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30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945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28649" y="313369"/>
            <a:ext cx="7886700" cy="647885"/>
          </a:xfrm>
        </p:spPr>
        <p:txBody>
          <a:bodyPr>
            <a:normAutofit/>
          </a:bodyPr>
          <a:lstStyle/>
          <a:p>
            <a:r>
              <a:rPr lang="de-DE" sz="3200" b="1" dirty="0" smtClean="0"/>
              <a:t>Kredite</a:t>
            </a:r>
            <a:endParaRPr lang="de-DE" sz="3200" b="1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31</a:t>
            </a:fld>
            <a:endParaRPr lang="de-DE" dirty="0"/>
          </a:p>
        </p:txBody>
      </p:sp>
      <p:sp>
        <p:nvSpPr>
          <p:cNvPr id="3" name="Textfeld 2"/>
          <p:cNvSpPr txBox="1"/>
          <p:nvPr/>
        </p:nvSpPr>
        <p:spPr>
          <a:xfrm>
            <a:off x="975232" y="1348669"/>
            <a:ext cx="7348358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400" dirty="0" smtClean="0"/>
              <a:t>Schuldenstand am 01.01.2025: 	17.460.815 Euro</a:t>
            </a:r>
          </a:p>
          <a:p>
            <a:endParaRPr lang="de-DE" sz="2400" dirty="0" smtClean="0"/>
          </a:p>
          <a:p>
            <a:r>
              <a:rPr lang="de-DE" sz="2400" dirty="0" smtClean="0"/>
              <a:t>Aktueller Stand am 30.11.2025: 	16.519.292 Euro</a:t>
            </a:r>
          </a:p>
          <a:p>
            <a:endParaRPr lang="de-DE" sz="2400" dirty="0" smtClean="0"/>
          </a:p>
          <a:p>
            <a:r>
              <a:rPr lang="de-DE" sz="2400" dirty="0" err="1" smtClean="0"/>
              <a:t>Vss</a:t>
            </a:r>
            <a:r>
              <a:rPr lang="de-DE" sz="2400" dirty="0" smtClean="0"/>
              <a:t>. Stand am 31.12.2025:		15.457.300Euro               </a:t>
            </a:r>
          </a:p>
          <a:p>
            <a:endParaRPr lang="de-DE" sz="2400" dirty="0" smtClean="0"/>
          </a:p>
          <a:p>
            <a:r>
              <a:rPr lang="de-DE" sz="2400" dirty="0" smtClean="0"/>
              <a:t> </a:t>
            </a:r>
            <a:r>
              <a:rPr lang="de-DE" sz="2400" dirty="0" err="1" smtClean="0"/>
              <a:t>ZZgl.</a:t>
            </a:r>
            <a:r>
              <a:rPr lang="de-DE" sz="2400" dirty="0" smtClean="0"/>
              <a:t> Kreditneuaufnahmen:		27.000.000 Euro</a:t>
            </a:r>
          </a:p>
          <a:p>
            <a:endParaRPr lang="de-DE" sz="2400" dirty="0" smtClean="0"/>
          </a:p>
          <a:p>
            <a:r>
              <a:rPr lang="de-DE" sz="2400" dirty="0" smtClean="0"/>
              <a:t>Abzgl. Tilgungen				         3.350.200 Euro</a:t>
            </a:r>
          </a:p>
          <a:p>
            <a:endParaRPr lang="de-DE" sz="2400" dirty="0" smtClean="0"/>
          </a:p>
          <a:p>
            <a:r>
              <a:rPr lang="de-DE" sz="2400" dirty="0" smtClean="0"/>
              <a:t>Schuldenstand am 31.12.2026:     39.107.100 Euro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264410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47885"/>
          </a:xfrm>
        </p:spPr>
        <p:txBody>
          <a:bodyPr>
            <a:normAutofit/>
          </a:bodyPr>
          <a:lstStyle/>
          <a:p>
            <a:r>
              <a:rPr lang="de-DE" sz="2800" b="1" dirty="0" smtClean="0">
                <a:solidFill>
                  <a:schemeClr val="accent6">
                    <a:lumMod val="75000"/>
                  </a:schemeClr>
                </a:solidFill>
              </a:rPr>
              <a:t>Kassenkredite</a:t>
            </a:r>
            <a:endParaRPr lang="de-DE" sz="1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32</a:t>
            </a:fld>
            <a:endParaRPr lang="de-DE" dirty="0"/>
          </a:p>
        </p:txBody>
      </p:sp>
      <p:graphicFrame>
        <p:nvGraphicFramePr>
          <p:cNvPr id="9" name="Tabel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079856"/>
              </p:ext>
            </p:extLst>
          </p:nvPr>
        </p:nvGraphicFramePr>
        <p:xfrm>
          <a:off x="1524000" y="1397000"/>
          <a:ext cx="60960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5958">
                  <a:extLst>
                    <a:ext uri="{9D8B030D-6E8A-4147-A177-3AD203B41FA5}">
                      <a16:colId xmlns:a16="http://schemas.microsoft.com/office/drawing/2014/main" val="3506777528"/>
                    </a:ext>
                  </a:extLst>
                </a:gridCol>
                <a:gridCol w="1828042">
                  <a:extLst>
                    <a:ext uri="{9D8B030D-6E8A-4147-A177-3AD203B41FA5}">
                      <a16:colId xmlns:a16="http://schemas.microsoft.com/office/drawing/2014/main" val="127777966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19735719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Höchstbeträge Kassenkredite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2025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2026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084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81934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Klinikum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14,1</a:t>
                      </a:r>
                      <a:r>
                        <a:rPr lang="de-DE" baseline="0" dirty="0" smtClean="0"/>
                        <a:t> Mio. €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14,1 Mio. €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9758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1408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smtClean="0"/>
                        <a:t>Landkreis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20,0 Mio. €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20,0 Mio. €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2168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88459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851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33</a:t>
            </a:fld>
            <a:endParaRPr lang="de-DE" dirty="0"/>
          </a:p>
        </p:txBody>
      </p:sp>
      <p:sp>
        <p:nvSpPr>
          <p:cNvPr id="6" name="Rechteck 5"/>
          <p:cNvSpPr/>
          <p:nvPr/>
        </p:nvSpPr>
        <p:spPr>
          <a:xfrm>
            <a:off x="869496" y="307649"/>
            <a:ext cx="37909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800" b="1" dirty="0">
                <a:solidFill>
                  <a:srgbClr val="70AD47">
                    <a:lumMod val="75000"/>
                  </a:srgbClr>
                </a:solidFill>
                <a:latin typeface="Calibri Light" panose="020F0302020204030204"/>
                <a:ea typeface="+mj-ea"/>
                <a:cs typeface="+mj-cs"/>
              </a:rPr>
              <a:t>Klinikum Landkreis Erding</a:t>
            </a:r>
            <a:endParaRPr lang="de-DE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50" y="830869"/>
            <a:ext cx="9048750" cy="5123329"/>
          </a:xfrm>
          <a:prstGeom prst="rect">
            <a:avLst/>
          </a:prstGeom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6176" y="5481826"/>
            <a:ext cx="2767824" cy="1353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97560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34</a:t>
            </a:fld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075" y="804862"/>
            <a:ext cx="8705850" cy="524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3986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35</a:t>
            </a:fld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76717" y="438683"/>
            <a:ext cx="5195047" cy="5994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5200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36</a:t>
            </a:fld>
            <a:endParaRPr lang="de-DE" dirty="0"/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337" y="1185862"/>
            <a:ext cx="3743325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952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0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05839"/>
          </a:xfrm>
        </p:spPr>
        <p:txBody>
          <a:bodyPr>
            <a:normAutofit fontScale="90000"/>
          </a:bodyPr>
          <a:lstStyle/>
          <a:p>
            <a:r>
              <a:rPr lang="de-DE" sz="2800" b="1" dirty="0"/>
              <a:t/>
            </a:r>
            <a:br>
              <a:rPr lang="de-DE" sz="2800" b="1" dirty="0"/>
            </a:br>
            <a:r>
              <a:rPr lang="de-DE" sz="2800" b="1" dirty="0" smtClean="0">
                <a:solidFill>
                  <a:schemeClr val="accent6">
                    <a:lumMod val="75000"/>
                  </a:schemeClr>
                </a:solidFill>
              </a:rPr>
              <a:t>Eckdaten zum Haushaltsentwurf 2026</a:t>
            </a:r>
            <a:r>
              <a:rPr lang="de-DE" sz="2800" b="1" dirty="0" smtClean="0"/>
              <a:t/>
            </a:r>
            <a:br>
              <a:rPr lang="de-DE" sz="2800" b="1" dirty="0" smtClean="0"/>
            </a:br>
            <a:endParaRPr lang="de-DE" sz="2800" b="1" dirty="0"/>
          </a:p>
        </p:txBody>
      </p:sp>
      <p:graphicFrame>
        <p:nvGraphicFramePr>
          <p:cNvPr id="7" name="Inhaltsplatzhalt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9135179"/>
              </p:ext>
            </p:extLst>
          </p:nvPr>
        </p:nvGraphicFramePr>
        <p:xfrm>
          <a:off x="413438" y="744071"/>
          <a:ext cx="8294465" cy="48495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1260">
                  <a:extLst>
                    <a:ext uri="{9D8B030D-6E8A-4147-A177-3AD203B41FA5}">
                      <a16:colId xmlns:a16="http://schemas.microsoft.com/office/drawing/2014/main" val="621157169"/>
                    </a:ext>
                  </a:extLst>
                </a:gridCol>
                <a:gridCol w="1789851">
                  <a:extLst>
                    <a:ext uri="{9D8B030D-6E8A-4147-A177-3AD203B41FA5}">
                      <a16:colId xmlns:a16="http://schemas.microsoft.com/office/drawing/2014/main" val="4133190168"/>
                    </a:ext>
                  </a:extLst>
                </a:gridCol>
                <a:gridCol w="1679242">
                  <a:extLst>
                    <a:ext uri="{9D8B030D-6E8A-4147-A177-3AD203B41FA5}">
                      <a16:colId xmlns:a16="http://schemas.microsoft.com/office/drawing/2014/main" val="3153691786"/>
                    </a:ext>
                  </a:extLst>
                </a:gridCol>
                <a:gridCol w="1679242">
                  <a:extLst>
                    <a:ext uri="{9D8B030D-6E8A-4147-A177-3AD203B41FA5}">
                      <a16:colId xmlns:a16="http://schemas.microsoft.com/office/drawing/2014/main" val="3651518267"/>
                    </a:ext>
                  </a:extLst>
                </a:gridCol>
                <a:gridCol w="884870">
                  <a:extLst>
                    <a:ext uri="{9D8B030D-6E8A-4147-A177-3AD203B41FA5}">
                      <a16:colId xmlns:a16="http://schemas.microsoft.com/office/drawing/2014/main" val="965286282"/>
                    </a:ext>
                  </a:extLst>
                </a:gridCol>
              </a:tblGrid>
              <a:tr h="358322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2025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2026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Differenz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in %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781723"/>
                  </a:ext>
                </a:extLst>
              </a:tr>
              <a:tr h="358322">
                <a:tc>
                  <a:txBody>
                    <a:bodyPr/>
                    <a:lstStyle/>
                    <a:p>
                      <a:r>
                        <a:rPr lang="de-DE" dirty="0" smtClean="0"/>
                        <a:t>Verwaltungs-HH</a:t>
                      </a:r>
                      <a:endParaRPr lang="de-DE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2454370"/>
                  </a:ext>
                </a:extLst>
              </a:tr>
              <a:tr h="369002">
                <a:tc>
                  <a:txBody>
                    <a:bodyPr/>
                    <a:lstStyle/>
                    <a:p>
                      <a:pPr algn="r"/>
                      <a:r>
                        <a:rPr lang="de-DE" dirty="0" err="1" smtClean="0"/>
                        <a:t>Vss</a:t>
                      </a:r>
                      <a:r>
                        <a:rPr lang="de-DE" dirty="0" smtClean="0"/>
                        <a:t>. Einnahmen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240.212.900 €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259.792.400 €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19.579.500 €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8,15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8578446"/>
                  </a:ext>
                </a:extLst>
              </a:tr>
              <a:tr h="358322">
                <a:tc>
                  <a:txBody>
                    <a:bodyPr/>
                    <a:lstStyle/>
                    <a:p>
                      <a:pPr algn="r"/>
                      <a:r>
                        <a:rPr lang="de-DE" dirty="0" err="1" smtClean="0"/>
                        <a:t>Vss</a:t>
                      </a:r>
                      <a:r>
                        <a:rPr lang="de-DE" dirty="0" smtClean="0"/>
                        <a:t>. Ausgaben</a:t>
                      </a:r>
                      <a:endParaRPr lang="de-DE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240.212.900 €</a:t>
                      </a:r>
                      <a:endParaRPr lang="de-DE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259.792.400 €</a:t>
                      </a:r>
                      <a:endParaRPr lang="de-DE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de-DE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19.579.500 €</a:t>
                      </a:r>
                      <a:endParaRPr lang="de-DE" sz="1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8,15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829199"/>
                  </a:ext>
                </a:extLst>
              </a:tr>
              <a:tr h="358322">
                <a:tc>
                  <a:txBody>
                    <a:bodyPr/>
                    <a:lstStyle/>
                    <a:p>
                      <a:r>
                        <a:rPr lang="de-DE" dirty="0" smtClean="0"/>
                        <a:t>Vermögens-HH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529518"/>
                  </a:ext>
                </a:extLst>
              </a:tr>
              <a:tr h="359458">
                <a:tc>
                  <a:txBody>
                    <a:bodyPr/>
                    <a:lstStyle/>
                    <a:p>
                      <a:pPr algn="r"/>
                      <a:r>
                        <a:rPr lang="de-DE" dirty="0" err="1" smtClean="0"/>
                        <a:t>Vss</a:t>
                      </a:r>
                      <a:r>
                        <a:rPr lang="de-DE" dirty="0" smtClean="0"/>
                        <a:t>. Einnahmen</a:t>
                      </a:r>
                      <a:endParaRPr lang="de-DE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50.715.100 €</a:t>
                      </a:r>
                      <a:endParaRPr lang="de-DE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55.263.500 €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4.548.400 €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8,97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0087003"/>
                  </a:ext>
                </a:extLst>
              </a:tr>
              <a:tr h="358322">
                <a:tc>
                  <a:txBody>
                    <a:bodyPr/>
                    <a:lstStyle/>
                    <a:p>
                      <a:pPr algn="r"/>
                      <a:r>
                        <a:rPr lang="de-DE" dirty="0" err="1" smtClean="0"/>
                        <a:t>Vss</a:t>
                      </a:r>
                      <a:r>
                        <a:rPr lang="de-DE" dirty="0" smtClean="0"/>
                        <a:t>. Ausgaben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50.715.100 €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55.263.500 €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4.548.400 €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>
                          <a:solidFill>
                            <a:schemeClr val="tx1"/>
                          </a:solidFill>
                        </a:rPr>
                        <a:t>8,97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8521111"/>
                  </a:ext>
                </a:extLst>
              </a:tr>
              <a:tr h="358322">
                <a:tc>
                  <a:txBody>
                    <a:bodyPr/>
                    <a:lstStyle/>
                    <a:p>
                      <a:r>
                        <a:rPr lang="de-DE" b="1" dirty="0" smtClean="0"/>
                        <a:t>Summe</a:t>
                      </a:r>
                      <a:endParaRPr lang="de-DE" b="1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290.928.000 €</a:t>
                      </a:r>
                      <a:endParaRPr lang="de-DE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315.055.900 €</a:t>
                      </a:r>
                      <a:endParaRPr lang="de-DE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lang="de-DE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24.127.900 €</a:t>
                      </a:r>
                      <a:endParaRPr lang="de-DE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1" dirty="0" smtClean="0">
                          <a:solidFill>
                            <a:schemeClr val="tx1"/>
                          </a:solidFill>
                        </a:rPr>
                        <a:t>8,29</a:t>
                      </a:r>
                      <a:endParaRPr lang="de-DE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955719"/>
                  </a:ext>
                </a:extLst>
              </a:tr>
              <a:tr h="358322">
                <a:tc>
                  <a:txBody>
                    <a:bodyPr/>
                    <a:lstStyle/>
                    <a:p>
                      <a:r>
                        <a:rPr lang="de-DE" b="0" dirty="0" smtClean="0"/>
                        <a:t>Umlagekraft</a:t>
                      </a:r>
                      <a:endParaRPr lang="de-DE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219.643.612 €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 smtClean="0"/>
                        <a:t>260.640.413 €</a:t>
                      </a:r>
                      <a:endParaRPr lang="de-DE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 smtClean="0"/>
                        <a:t>40.996.801</a:t>
                      </a:r>
                      <a:endParaRPr lang="de-DE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 smtClean="0"/>
                        <a:t>18,67</a:t>
                      </a:r>
                      <a:endParaRPr lang="de-DE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9804604"/>
                  </a:ext>
                </a:extLst>
              </a:tr>
              <a:tr h="895805">
                <a:tc>
                  <a:txBody>
                    <a:bodyPr/>
                    <a:lstStyle/>
                    <a:p>
                      <a:pPr algn="l"/>
                      <a:r>
                        <a:rPr lang="de-DE" dirty="0" smtClean="0"/>
                        <a:t>Kreisumlage</a:t>
                      </a:r>
                    </a:p>
                    <a:p>
                      <a:pPr algn="l"/>
                      <a:r>
                        <a:rPr lang="de-DE" dirty="0" smtClean="0"/>
                        <a:t>Hebesatz in %-Punkten</a:t>
                      </a:r>
                      <a:endParaRPr lang="de-DE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118.058.400 €</a:t>
                      </a:r>
                    </a:p>
                    <a:p>
                      <a:endParaRPr lang="de-DE" dirty="0" smtClean="0"/>
                    </a:p>
                    <a:p>
                      <a:pPr algn="r"/>
                      <a:r>
                        <a:rPr lang="de-DE" dirty="0" smtClean="0"/>
                        <a:t>53,75 %</a:t>
                      </a:r>
                      <a:endParaRPr lang="de-DE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138.009.100 €</a:t>
                      </a:r>
                    </a:p>
                    <a:p>
                      <a:pPr algn="r"/>
                      <a:endParaRPr lang="de-DE" dirty="0" smtClean="0"/>
                    </a:p>
                    <a:p>
                      <a:pPr algn="r"/>
                      <a:r>
                        <a:rPr lang="de-DE" dirty="0" smtClean="0"/>
                        <a:t>52,95 %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19.950.700 €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de-DE" dirty="0"/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2863935"/>
                  </a:ext>
                </a:extLst>
              </a:tr>
              <a:tr h="627063">
                <a:tc>
                  <a:txBody>
                    <a:bodyPr/>
                    <a:lstStyle/>
                    <a:p>
                      <a:r>
                        <a:rPr lang="de-DE" b="0" dirty="0" smtClean="0"/>
                        <a:t>Wert Kreisumlagepunkt</a:t>
                      </a:r>
                      <a:endParaRPr lang="de-DE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dirty="0" smtClean="0"/>
                        <a:t>2.196.436 €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 smtClean="0"/>
                        <a:t>2.606.404 €</a:t>
                      </a:r>
                      <a:endParaRPr lang="de-DE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de-DE" b="0" dirty="0" smtClean="0"/>
                        <a:t>409.968 €</a:t>
                      </a:r>
                      <a:endParaRPr lang="de-DE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de-DE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7707991"/>
                  </a:ext>
                </a:extLst>
              </a:tr>
            </a:tbl>
          </a:graphicData>
        </a:graphic>
      </p:graphicFrame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7821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sz="5400" b="1" dirty="0" smtClean="0"/>
              <a:t/>
            </a:r>
            <a:br>
              <a:rPr lang="de-DE" sz="5400" b="1" dirty="0" smtClean="0"/>
            </a:br>
            <a:r>
              <a:rPr lang="de-DE" sz="3100" b="1" dirty="0" smtClean="0">
                <a:solidFill>
                  <a:schemeClr val="accent6">
                    <a:lumMod val="75000"/>
                  </a:schemeClr>
                </a:solidFill>
              </a:rPr>
              <a:t>Umlagekraft 2026 in Euro</a:t>
            </a:r>
            <a:r>
              <a:rPr lang="de-DE" sz="5400" b="1" dirty="0" smtClean="0">
                <a:solidFill>
                  <a:schemeClr val="accent6">
                    <a:lumMod val="75000"/>
                  </a:schemeClr>
                </a:solidFill>
              </a:rPr>
              <a:t/>
            </a:r>
            <a:br>
              <a:rPr lang="de-DE" sz="5400" b="1" dirty="0" smtClean="0">
                <a:solidFill>
                  <a:schemeClr val="accent6">
                    <a:lumMod val="75000"/>
                  </a:schemeClr>
                </a:solidFill>
              </a:rPr>
            </a:br>
            <a:endParaRPr lang="de-DE" sz="54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7370726"/>
              </p:ext>
            </p:extLst>
          </p:nvPr>
        </p:nvGraphicFramePr>
        <p:xfrm>
          <a:off x="735108" y="1424157"/>
          <a:ext cx="7682753" cy="40352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1661">
                  <a:extLst>
                    <a:ext uri="{9D8B030D-6E8A-4147-A177-3AD203B41FA5}">
                      <a16:colId xmlns:a16="http://schemas.microsoft.com/office/drawing/2014/main" val="2496735382"/>
                    </a:ext>
                  </a:extLst>
                </a:gridCol>
                <a:gridCol w="816850">
                  <a:extLst>
                    <a:ext uri="{9D8B030D-6E8A-4147-A177-3AD203B41FA5}">
                      <a16:colId xmlns:a16="http://schemas.microsoft.com/office/drawing/2014/main" val="72553594"/>
                    </a:ext>
                  </a:extLst>
                </a:gridCol>
                <a:gridCol w="858896">
                  <a:extLst>
                    <a:ext uri="{9D8B030D-6E8A-4147-A177-3AD203B41FA5}">
                      <a16:colId xmlns:a16="http://schemas.microsoft.com/office/drawing/2014/main" val="1925967640"/>
                    </a:ext>
                  </a:extLst>
                </a:gridCol>
                <a:gridCol w="993554">
                  <a:extLst>
                    <a:ext uri="{9D8B030D-6E8A-4147-A177-3AD203B41FA5}">
                      <a16:colId xmlns:a16="http://schemas.microsoft.com/office/drawing/2014/main" val="1240000163"/>
                    </a:ext>
                  </a:extLst>
                </a:gridCol>
                <a:gridCol w="858896">
                  <a:extLst>
                    <a:ext uri="{9D8B030D-6E8A-4147-A177-3AD203B41FA5}">
                      <a16:colId xmlns:a16="http://schemas.microsoft.com/office/drawing/2014/main" val="1979267117"/>
                    </a:ext>
                  </a:extLst>
                </a:gridCol>
                <a:gridCol w="858896">
                  <a:extLst>
                    <a:ext uri="{9D8B030D-6E8A-4147-A177-3AD203B41FA5}">
                      <a16:colId xmlns:a16="http://schemas.microsoft.com/office/drawing/2014/main" val="3503611480"/>
                    </a:ext>
                  </a:extLst>
                </a:gridCol>
                <a:gridCol w="858896">
                  <a:extLst>
                    <a:ext uri="{9D8B030D-6E8A-4147-A177-3AD203B41FA5}">
                      <a16:colId xmlns:a16="http://schemas.microsoft.com/office/drawing/2014/main" val="328180870"/>
                    </a:ext>
                  </a:extLst>
                </a:gridCol>
                <a:gridCol w="858896">
                  <a:extLst>
                    <a:ext uri="{9D8B030D-6E8A-4147-A177-3AD203B41FA5}">
                      <a16:colId xmlns:a16="http://schemas.microsoft.com/office/drawing/2014/main" val="961394544"/>
                    </a:ext>
                  </a:extLst>
                </a:gridCol>
                <a:gridCol w="906208">
                  <a:extLst>
                    <a:ext uri="{9D8B030D-6E8A-4147-A177-3AD203B41FA5}">
                      <a16:colId xmlns:a16="http://schemas.microsoft.com/office/drawing/2014/main" val="428928185"/>
                    </a:ext>
                  </a:extLst>
                </a:gridCol>
              </a:tblGrid>
              <a:tr h="273727"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b="1" u="none" strike="noStrike" dirty="0">
                          <a:effectLst/>
                        </a:rPr>
                        <a:t>Jahr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b="1" u="none" strike="noStrike" dirty="0" err="1">
                          <a:effectLst/>
                        </a:rPr>
                        <a:t>GrdSt</a:t>
                      </a:r>
                      <a:r>
                        <a:rPr lang="de-DE" sz="1200" b="1" u="none" strike="noStrike" dirty="0">
                          <a:effectLst/>
                        </a:rPr>
                        <a:t>. A   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b="1" u="none" strike="noStrike" dirty="0" err="1">
                          <a:effectLst/>
                        </a:rPr>
                        <a:t>GrdSt</a:t>
                      </a:r>
                      <a:r>
                        <a:rPr lang="de-DE" sz="1200" b="1" u="none" strike="noStrike" dirty="0">
                          <a:effectLst/>
                        </a:rPr>
                        <a:t>. B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b="1" u="none" strike="noStrike" dirty="0" err="1">
                          <a:effectLst/>
                        </a:rPr>
                        <a:t>Gew.St</a:t>
                      </a:r>
                      <a:r>
                        <a:rPr lang="de-DE" sz="1200" b="1" u="none" strike="noStrike" dirty="0">
                          <a:effectLst/>
                        </a:rPr>
                        <a:t>.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b="1" u="none" strike="noStrike" dirty="0" err="1">
                          <a:effectLst/>
                        </a:rPr>
                        <a:t>Eink.St</a:t>
                      </a:r>
                      <a:r>
                        <a:rPr lang="de-DE" sz="1200" b="1" u="none" strike="noStrike" dirty="0">
                          <a:effectLst/>
                        </a:rPr>
                        <a:t>.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b="1" u="none" strike="noStrike" dirty="0" err="1">
                          <a:effectLst/>
                        </a:rPr>
                        <a:t>UmsStBet</a:t>
                      </a:r>
                      <a:r>
                        <a:rPr lang="de-DE" sz="1200" b="1" u="none" strike="noStrike" dirty="0">
                          <a:effectLst/>
                        </a:rPr>
                        <a:t>.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b="1" u="none" strike="noStrike" dirty="0" err="1">
                          <a:effectLst/>
                        </a:rPr>
                        <a:t>Schlü.Zuw</a:t>
                      </a:r>
                      <a:r>
                        <a:rPr lang="de-DE" sz="1200" b="1" u="none" strike="noStrike" dirty="0">
                          <a:effectLst/>
                        </a:rPr>
                        <a:t>.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b="1" u="none" strike="noStrike" dirty="0" err="1">
                          <a:effectLst/>
                        </a:rPr>
                        <a:t>Uml.Kraft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b="1" u="none" strike="noStrike" dirty="0" err="1">
                          <a:effectLst/>
                        </a:rPr>
                        <a:t>Änder</a:t>
                      </a:r>
                      <a:r>
                        <a:rPr lang="de-DE" sz="1200" b="1" u="none" strike="noStrike" dirty="0">
                          <a:effectLst/>
                        </a:rPr>
                        <a:t>.%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91642989"/>
                  </a:ext>
                </a:extLst>
              </a:tr>
              <a:tr h="273727"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b="1" u="none" strike="noStrike" dirty="0">
                          <a:effectLst/>
                        </a:rPr>
                        <a:t>2016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1.509.866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12.544.458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66.356.315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70.579.628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3.579.915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8.240.435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162.810.617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15,36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30717913"/>
                  </a:ext>
                </a:extLst>
              </a:tr>
              <a:tr h="273727"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b="1" u="none" strike="noStrike" dirty="0">
                          <a:effectLst/>
                        </a:rPr>
                        <a:t>2017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1.515.147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12.625.973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63.884.516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75.291.420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4.652.482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7.666.464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165.636.002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1,74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1213930"/>
                  </a:ext>
                </a:extLst>
              </a:tr>
              <a:tr h="273727"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b="1" u="none" strike="noStrike" dirty="0">
                          <a:effectLst/>
                        </a:rPr>
                        <a:t>2018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1.519.767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12.833.690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64.699.868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79.442.435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4.794.213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8.498.907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171.788.880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3,71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74472546"/>
                  </a:ext>
                </a:extLst>
              </a:tr>
              <a:tr h="273727"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b="1" u="none" strike="noStrike" dirty="0">
                          <a:effectLst/>
                        </a:rPr>
                        <a:t>2019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1.537.442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12.803.194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77.348.519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85.273.963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5.967.844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10.376.204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193.307.166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16,71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81083394"/>
                  </a:ext>
                </a:extLst>
              </a:tr>
              <a:tr h="273727"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b="1" u="none" strike="noStrike" dirty="0">
                          <a:effectLst/>
                        </a:rPr>
                        <a:t>2020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1.520.914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13.212.668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80.293.947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89.331.455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8.719.121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11.838.662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204.916.767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6,01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39573862"/>
                  </a:ext>
                </a:extLst>
              </a:tr>
              <a:tr h="273727"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b="1" u="none" strike="noStrike" dirty="0">
                          <a:effectLst/>
                        </a:rPr>
                        <a:t>2021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1.513.568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13.650.221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82.696.477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94.049.420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9.666.100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12.161.938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213.737.724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4,30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14379015"/>
                  </a:ext>
                </a:extLst>
              </a:tr>
              <a:tr h="273727"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b="1" u="none" strike="noStrike" dirty="0">
                          <a:effectLst/>
                        </a:rPr>
                        <a:t>2022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1.514.793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13.878.984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91.697.065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89.246.362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10.603.194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12.266.532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219.206.930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2,56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23795089"/>
                  </a:ext>
                </a:extLst>
              </a:tr>
              <a:tr h="273727"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b="1" u="none" strike="noStrike" dirty="0">
                          <a:effectLst/>
                        </a:rPr>
                        <a:t>2023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1.501.940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13.939.830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81.385.211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97.031.605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11.500.151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12.965.236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218.323.973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-0,40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88453653"/>
                  </a:ext>
                </a:extLst>
              </a:tr>
              <a:tr h="273727"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b="1" u="none" strike="noStrike" dirty="0">
                          <a:effectLst/>
                        </a:rPr>
                        <a:t>2024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1.519.925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14.050.680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66.677.555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102.928.353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10.151.264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>
                          <a:effectLst/>
                        </a:rPr>
                        <a:t>13.263.921</a:t>
                      </a:r>
                      <a:endParaRPr lang="de-DE" sz="11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208.591.698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u="none" strike="noStrike" dirty="0">
                          <a:effectLst/>
                        </a:rPr>
                        <a:t>-4,46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21160348"/>
                  </a:ext>
                </a:extLst>
              </a:tr>
              <a:tr h="273727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2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u="none" strike="noStrike" dirty="0">
                          <a:effectLst/>
                        </a:rPr>
                        <a:t>1.524.411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u="none" strike="noStrike" dirty="0">
                          <a:effectLst/>
                        </a:rPr>
                        <a:t>14.365.471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u="none" strike="noStrike" dirty="0">
                          <a:effectLst/>
                        </a:rPr>
                        <a:t>71.517.734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u="none" strike="noStrike" dirty="0">
                          <a:effectLst/>
                        </a:rPr>
                        <a:t>102.714.647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u="none" strike="noStrike" dirty="0">
                          <a:effectLst/>
                        </a:rPr>
                        <a:t>10.315.240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u="none" strike="noStrike" dirty="0">
                          <a:effectLst/>
                        </a:rPr>
                        <a:t>19.206.109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u="none" strike="noStrike" dirty="0">
                          <a:effectLst/>
                        </a:rPr>
                        <a:t>219.643.612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0" u="none" strike="noStrike" dirty="0">
                          <a:effectLst/>
                        </a:rPr>
                        <a:t>5,30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25976260"/>
                  </a:ext>
                </a:extLst>
              </a:tr>
              <a:tr h="273727"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2026</a:t>
                      </a:r>
                      <a:endParaRPr lang="de-DE" sz="12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1.525.145</a:t>
                      </a:r>
                      <a:endParaRPr lang="de-DE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14.540.575</a:t>
                      </a:r>
                      <a:endParaRPr lang="de-DE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104.737.438</a:t>
                      </a:r>
                      <a:endParaRPr lang="de-DE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110.034.648</a:t>
                      </a:r>
                      <a:endParaRPr lang="de-DE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10.251.597</a:t>
                      </a:r>
                      <a:endParaRPr lang="de-DE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19.551.010</a:t>
                      </a:r>
                      <a:endParaRPr lang="de-DE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260.640.413</a:t>
                      </a:r>
                      <a:endParaRPr lang="de-DE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18,67</a:t>
                      </a:r>
                      <a:endParaRPr lang="de-DE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35724930"/>
                  </a:ext>
                </a:extLst>
              </a:tr>
              <a:tr h="27372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de-DE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Änderung absolut</a:t>
                      </a:r>
                      <a:endParaRPr lang="de-DE" sz="12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734</a:t>
                      </a:r>
                      <a:endParaRPr lang="de-DE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175.104</a:t>
                      </a:r>
                      <a:endParaRPr lang="de-DE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33.219.704</a:t>
                      </a:r>
                      <a:endParaRPr lang="de-DE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7.320.001</a:t>
                      </a:r>
                      <a:endParaRPr lang="de-DE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-63.643</a:t>
                      </a:r>
                      <a:endParaRPr lang="de-DE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344.901</a:t>
                      </a:r>
                      <a:endParaRPr lang="de-DE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40.996.801</a:t>
                      </a:r>
                      <a:endParaRPr lang="de-DE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1109649"/>
                  </a:ext>
                </a:extLst>
              </a:tr>
              <a:tr h="293376">
                <a:tc>
                  <a:txBody>
                    <a:bodyPr/>
                    <a:lstStyle/>
                    <a:p>
                      <a:pPr algn="l" fontAlgn="b"/>
                      <a:r>
                        <a:rPr lang="de-DE" sz="1200" b="1" u="none" strike="noStrike" dirty="0">
                          <a:effectLst/>
                        </a:rPr>
                        <a:t>Änderung %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0,05</a:t>
                      </a:r>
                      <a:endParaRPr lang="de-DE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1,22</a:t>
                      </a:r>
                      <a:endParaRPr lang="de-DE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46,45</a:t>
                      </a:r>
                      <a:endParaRPr lang="de-DE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7,13</a:t>
                      </a:r>
                      <a:endParaRPr lang="de-DE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-0,62</a:t>
                      </a:r>
                      <a:endParaRPr lang="de-DE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1,80</a:t>
                      </a:r>
                      <a:endParaRPr lang="de-DE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de-DE" sz="11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18,67</a:t>
                      </a:r>
                      <a:endParaRPr lang="de-DE" sz="11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 </a:t>
                      </a:r>
                      <a:endParaRPr lang="de-DE" sz="11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5378458"/>
                  </a:ext>
                </a:extLst>
              </a:tr>
            </a:tbl>
          </a:graphicData>
        </a:graphic>
      </p:graphicFrame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893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49274"/>
          </a:xfrm>
        </p:spPr>
        <p:txBody>
          <a:bodyPr>
            <a:normAutofit/>
          </a:bodyPr>
          <a:lstStyle/>
          <a:p>
            <a:r>
              <a:rPr lang="de-DE" sz="2800" b="1" dirty="0" smtClean="0">
                <a:solidFill>
                  <a:schemeClr val="accent6">
                    <a:lumMod val="75000"/>
                  </a:schemeClr>
                </a:solidFill>
              </a:rPr>
              <a:t>Grunderwerbsteuer 2026</a:t>
            </a:r>
            <a:endParaRPr lang="de-DE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28650" y="929155"/>
            <a:ext cx="7886700" cy="4351338"/>
          </a:xfrm>
        </p:spPr>
        <p:txBody>
          <a:bodyPr>
            <a:normAutofit/>
          </a:bodyPr>
          <a:lstStyle/>
          <a:p>
            <a:r>
              <a:rPr lang="de-DE" sz="2000" dirty="0" smtClean="0"/>
              <a:t>Beträgt 3,50%</a:t>
            </a:r>
          </a:p>
          <a:p>
            <a:r>
              <a:rPr lang="de-DE" sz="2000" dirty="0" smtClean="0"/>
              <a:t>Dem Landkreis verbleiben 0,76% Einnahmen aus den Verkaufserlösen.</a:t>
            </a:r>
          </a:p>
          <a:p>
            <a:r>
              <a:rPr lang="de-DE" sz="2000" dirty="0" smtClean="0"/>
              <a:t>Um die 2025 veranschlagten Einnahmen von 3,3 Mio. € zu erreichen, sind Erwerbsvorgänge </a:t>
            </a:r>
            <a:r>
              <a:rPr lang="de-DE" sz="2000" dirty="0" err="1" smtClean="0"/>
              <a:t>i.H.v</a:t>
            </a:r>
            <a:r>
              <a:rPr lang="de-DE" sz="2000" dirty="0" smtClean="0"/>
              <a:t>. 434.210.526 € erforderlich.</a:t>
            </a:r>
          </a:p>
          <a:p>
            <a:r>
              <a:rPr lang="de-DE" sz="2000" dirty="0" err="1" smtClean="0"/>
              <a:t>Vss</a:t>
            </a:r>
            <a:r>
              <a:rPr lang="de-DE" sz="2000" dirty="0" smtClean="0"/>
              <a:t>. RE 2025 = 3,3 Mio. Euro </a:t>
            </a:r>
          </a:p>
          <a:p>
            <a:pPr marL="0" indent="0">
              <a:buNone/>
            </a:pPr>
            <a:endParaRPr lang="de-DE" sz="2000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6</a:t>
            </a:fld>
            <a:endParaRPr lang="de-DE" dirty="0"/>
          </a:p>
        </p:txBody>
      </p:sp>
      <p:graphicFrame>
        <p:nvGraphicFramePr>
          <p:cNvPr id="7" name="Diagramm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74725012"/>
              </p:ext>
            </p:extLst>
          </p:nvPr>
        </p:nvGraphicFramePr>
        <p:xfrm>
          <a:off x="628650" y="3074894"/>
          <a:ext cx="7244603" cy="32879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Diagramm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80116844"/>
              </p:ext>
            </p:extLst>
          </p:nvPr>
        </p:nvGraphicFramePr>
        <p:xfrm>
          <a:off x="160020" y="2862776"/>
          <a:ext cx="7654583" cy="31989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2626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49274"/>
          </a:xfrm>
        </p:spPr>
        <p:txBody>
          <a:bodyPr>
            <a:normAutofit/>
          </a:bodyPr>
          <a:lstStyle/>
          <a:p>
            <a:r>
              <a:rPr lang="de-DE" sz="2800" b="1" dirty="0" smtClean="0"/>
              <a:t>Pauschale Finanzzuweisungen nach Art. 7 </a:t>
            </a:r>
            <a:r>
              <a:rPr lang="de-DE" sz="2800" b="1" dirty="0" err="1" smtClean="0"/>
              <a:t>BayFAG</a:t>
            </a:r>
            <a:endParaRPr lang="de-DE" sz="28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28650" y="929155"/>
            <a:ext cx="7986432" cy="49735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2000" dirty="0" smtClean="0"/>
              <a:t>Betragen 2025 </a:t>
            </a:r>
            <a:r>
              <a:rPr lang="de-DE" sz="2000" dirty="0" err="1" smtClean="0"/>
              <a:t>vss</a:t>
            </a:r>
            <a:r>
              <a:rPr lang="de-DE" sz="2000" dirty="0" smtClean="0"/>
              <a:t>. </a:t>
            </a:r>
            <a:r>
              <a:rPr lang="de-DE" sz="2000" dirty="0"/>
              <a:t>18,42€ je Einwohner =&gt; Ansatz </a:t>
            </a:r>
            <a:r>
              <a:rPr lang="de-DE" sz="2000" dirty="0" smtClean="0"/>
              <a:t>2026: 2.581.300€</a:t>
            </a:r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sz="2000" dirty="0" smtClean="0"/>
          </a:p>
          <a:p>
            <a:pPr marL="0" indent="0">
              <a:buNone/>
            </a:pPr>
            <a:r>
              <a:rPr lang="de-DE" sz="2000" dirty="0" smtClean="0"/>
              <a:t>Beträgt in 2026 </a:t>
            </a:r>
            <a:r>
              <a:rPr lang="de-DE" sz="2000" dirty="0" err="1" smtClean="0"/>
              <a:t>vss</a:t>
            </a:r>
            <a:r>
              <a:rPr lang="de-DE" sz="2000" dirty="0" smtClean="0"/>
              <a:t>. gemäß RE 25: 1.630.000 €</a:t>
            </a:r>
          </a:p>
          <a:p>
            <a:pPr marL="0" indent="0">
              <a:buNone/>
            </a:pPr>
            <a:endParaRPr lang="de-DE" sz="2000" dirty="0" smtClean="0"/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endParaRPr lang="de-DE" sz="2000" dirty="0" smtClean="0"/>
          </a:p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r>
              <a:rPr lang="de-DE" sz="2000" dirty="0" smtClean="0"/>
              <a:t>Investitionsbudget beträgt 5.769.825 Euro</a:t>
            </a:r>
          </a:p>
          <a:p>
            <a:pPr marL="0" indent="0">
              <a:buNone/>
            </a:pPr>
            <a:r>
              <a:rPr lang="de-DE" sz="2000" dirty="0" smtClean="0"/>
              <a:t>Anrechnung in 2026 im </a:t>
            </a:r>
            <a:r>
              <a:rPr lang="de-DE" sz="2000" dirty="0" err="1" smtClean="0"/>
              <a:t>VmHH</a:t>
            </a:r>
            <a:r>
              <a:rPr lang="de-DE" sz="2000" dirty="0" smtClean="0"/>
              <a:t>: 2,9 Mio. Euro</a:t>
            </a:r>
            <a:endParaRPr lang="de-DE" sz="2000" dirty="0"/>
          </a:p>
          <a:p>
            <a:pPr marL="0" indent="0">
              <a:buNone/>
            </a:pPr>
            <a:endParaRPr lang="de-DE" sz="2000" dirty="0" smtClean="0"/>
          </a:p>
        </p:txBody>
      </p:sp>
      <p:sp>
        <p:nvSpPr>
          <p:cNvPr id="7" name="Titel 4"/>
          <p:cNvSpPr txBox="1">
            <a:spLocks/>
          </p:cNvSpPr>
          <p:nvPr/>
        </p:nvSpPr>
        <p:spPr>
          <a:xfrm>
            <a:off x="628650" y="1654198"/>
            <a:ext cx="7886700" cy="5492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2800" b="1" dirty="0"/>
          </a:p>
        </p:txBody>
      </p:sp>
      <p:sp>
        <p:nvSpPr>
          <p:cNvPr id="6" name="Titel 4"/>
          <p:cNvSpPr txBox="1">
            <a:spLocks/>
          </p:cNvSpPr>
          <p:nvPr/>
        </p:nvSpPr>
        <p:spPr>
          <a:xfrm>
            <a:off x="628650" y="379881"/>
            <a:ext cx="7886700" cy="5492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b="1" dirty="0">
                <a:solidFill>
                  <a:schemeClr val="accent6">
                    <a:lumMod val="75000"/>
                  </a:schemeClr>
                </a:solidFill>
              </a:rPr>
              <a:t>Pauschale Finanzzuweisungen nach Art. 7 </a:t>
            </a:r>
            <a:r>
              <a:rPr lang="de-DE" sz="2800" b="1" dirty="0" err="1">
                <a:solidFill>
                  <a:schemeClr val="accent6">
                    <a:lumMod val="75000"/>
                  </a:schemeClr>
                </a:solidFill>
              </a:rPr>
              <a:t>BayFAG</a:t>
            </a:r>
            <a:endParaRPr lang="de-DE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628650" y="2027118"/>
            <a:ext cx="69808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b="1" dirty="0" smtClean="0">
                <a:solidFill>
                  <a:schemeClr val="accent6">
                    <a:lumMod val="50000"/>
                  </a:schemeClr>
                </a:solidFill>
              </a:rPr>
              <a:t>Investitionspauschale</a:t>
            </a:r>
            <a:r>
              <a:rPr lang="de-DE" sz="28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2800" b="1" dirty="0" smtClean="0">
                <a:solidFill>
                  <a:schemeClr val="accent6">
                    <a:lumMod val="50000"/>
                  </a:schemeClr>
                </a:solidFill>
              </a:rPr>
              <a:t>nach </a:t>
            </a:r>
            <a:r>
              <a:rPr lang="de-DE" sz="2800" b="1" dirty="0">
                <a:solidFill>
                  <a:schemeClr val="accent6">
                    <a:lumMod val="50000"/>
                  </a:schemeClr>
                </a:solidFill>
              </a:rPr>
              <a:t>Art. </a:t>
            </a:r>
            <a:r>
              <a:rPr lang="de-DE" sz="2800" b="1" dirty="0" smtClean="0">
                <a:solidFill>
                  <a:schemeClr val="accent6">
                    <a:lumMod val="50000"/>
                  </a:schemeClr>
                </a:solidFill>
              </a:rPr>
              <a:t>12 </a:t>
            </a:r>
            <a:r>
              <a:rPr lang="de-DE" sz="2800" b="1" dirty="0" err="1">
                <a:solidFill>
                  <a:schemeClr val="accent6">
                    <a:lumMod val="50000"/>
                  </a:schemeClr>
                </a:solidFill>
              </a:rPr>
              <a:t>BayFAG</a:t>
            </a:r>
            <a:endParaRPr lang="de-DE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7</a:t>
            </a:fld>
            <a:endParaRPr lang="de-DE" dirty="0"/>
          </a:p>
        </p:txBody>
      </p:sp>
      <p:sp>
        <p:nvSpPr>
          <p:cNvPr id="10" name="Rechteck 9"/>
          <p:cNvSpPr/>
          <p:nvPr/>
        </p:nvSpPr>
        <p:spPr>
          <a:xfrm>
            <a:off x="628650" y="3645809"/>
            <a:ext cx="698083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b="1" dirty="0" smtClean="0">
                <a:solidFill>
                  <a:schemeClr val="accent6">
                    <a:lumMod val="50000"/>
                  </a:schemeClr>
                </a:solidFill>
              </a:rPr>
              <a:t>Kommunales Investitionsbudget</a:t>
            </a:r>
            <a:r>
              <a:rPr lang="de-DE" sz="2800" b="1" i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DE" sz="2800" b="1" dirty="0" smtClean="0">
                <a:solidFill>
                  <a:schemeClr val="accent6">
                    <a:lumMod val="50000"/>
                  </a:schemeClr>
                </a:solidFill>
              </a:rPr>
              <a:t>nach </a:t>
            </a:r>
            <a:r>
              <a:rPr lang="de-DE" sz="2800" b="1" dirty="0">
                <a:solidFill>
                  <a:schemeClr val="accent6">
                    <a:lumMod val="50000"/>
                  </a:schemeClr>
                </a:solidFill>
              </a:rPr>
              <a:t>Art. </a:t>
            </a:r>
            <a:r>
              <a:rPr lang="de-DE" sz="2800" b="1" dirty="0" smtClean="0">
                <a:solidFill>
                  <a:schemeClr val="accent6">
                    <a:lumMod val="50000"/>
                  </a:schemeClr>
                </a:solidFill>
              </a:rPr>
              <a:t>12a </a:t>
            </a:r>
            <a:r>
              <a:rPr lang="de-DE" sz="2800" b="1" dirty="0" err="1" smtClean="0">
                <a:solidFill>
                  <a:schemeClr val="accent6">
                    <a:lumMod val="50000"/>
                  </a:schemeClr>
                </a:solidFill>
              </a:rPr>
              <a:t>BayFAG</a:t>
            </a:r>
            <a:r>
              <a:rPr lang="de-DE" sz="2800" b="1" dirty="0" smtClean="0">
                <a:solidFill>
                  <a:schemeClr val="accent6">
                    <a:lumMod val="50000"/>
                  </a:schemeClr>
                </a:solidFill>
              </a:rPr>
              <a:t>-E</a:t>
            </a:r>
            <a:endParaRPr lang="de-DE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049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549274"/>
          </a:xfrm>
        </p:spPr>
        <p:txBody>
          <a:bodyPr>
            <a:normAutofit/>
          </a:bodyPr>
          <a:lstStyle/>
          <a:p>
            <a:r>
              <a:rPr lang="de-DE" sz="2800" b="1" dirty="0" smtClean="0">
                <a:solidFill>
                  <a:schemeClr val="accent6">
                    <a:lumMod val="50000"/>
                  </a:schemeClr>
                </a:solidFill>
              </a:rPr>
              <a:t>Schlüsselzuweisungen Stand 2026</a:t>
            </a:r>
            <a:endParaRPr lang="de-DE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28650" y="929155"/>
            <a:ext cx="7886700" cy="4351338"/>
          </a:xfrm>
        </p:spPr>
        <p:txBody>
          <a:bodyPr>
            <a:normAutofit/>
          </a:bodyPr>
          <a:lstStyle/>
          <a:p>
            <a:r>
              <a:rPr lang="de-DE" sz="2000" dirty="0" smtClean="0"/>
              <a:t>Erhöhung des Grundbetrags von 897,75 € auf 954,18 €  für HH-Jahr 2026 (gemäß Prognose </a:t>
            </a:r>
            <a:r>
              <a:rPr lang="de-DE" sz="2000" dirty="0" err="1" smtClean="0"/>
              <a:t>BayLT</a:t>
            </a:r>
            <a:r>
              <a:rPr lang="de-DE" sz="2000" dirty="0" smtClean="0"/>
              <a:t>) =&gt; HH-Ansatz 2026: 19.824.700 € </a:t>
            </a:r>
          </a:p>
          <a:p>
            <a:r>
              <a:rPr lang="de-DE" sz="2000" dirty="0" smtClean="0"/>
              <a:t>HH-Ansatz 2025 und Re 2025 24.930.000 € 	</a:t>
            </a:r>
          </a:p>
          <a:p>
            <a:r>
              <a:rPr lang="de-DE" sz="2000" dirty="0" smtClean="0"/>
              <a:t>Differenz zum Vorjahr  -5.105.300 €</a:t>
            </a:r>
          </a:p>
          <a:p>
            <a:pPr marL="0" indent="0">
              <a:buNone/>
            </a:pPr>
            <a:endParaRPr lang="de-DE" sz="2000" dirty="0"/>
          </a:p>
          <a:p>
            <a:endParaRPr lang="de-DE" sz="2000" dirty="0" smtClean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8</a:t>
            </a:fld>
            <a:endParaRPr lang="de-DE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1021" y="2324549"/>
            <a:ext cx="6085282" cy="4294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55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71" t="33339"/>
          <a:stretch/>
        </p:blipFill>
        <p:spPr bwMode="auto">
          <a:xfrm>
            <a:off x="6374921" y="5503653"/>
            <a:ext cx="2769079" cy="13543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628650" y="188854"/>
            <a:ext cx="7886700" cy="549274"/>
          </a:xfrm>
        </p:spPr>
        <p:txBody>
          <a:bodyPr>
            <a:normAutofit/>
          </a:bodyPr>
          <a:lstStyle/>
          <a:p>
            <a:r>
              <a:rPr lang="de-DE" sz="2800" b="1" dirty="0" smtClean="0">
                <a:solidFill>
                  <a:schemeClr val="accent6">
                    <a:lumMod val="75000"/>
                  </a:schemeClr>
                </a:solidFill>
              </a:rPr>
              <a:t>Bezirksumlage</a:t>
            </a:r>
            <a:endParaRPr lang="de-DE" sz="28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28650" y="662306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2000" dirty="0" smtClean="0"/>
          </a:p>
          <a:p>
            <a:endParaRPr lang="de-DE" sz="2000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CFE064-EE01-402E-A3AA-4DA6B02E6D1B}" type="slidenum">
              <a:rPr lang="de-DE" smtClean="0"/>
              <a:t>9</a:t>
            </a:fld>
            <a:endParaRPr lang="de-DE" dirty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4240542"/>
              </p:ext>
            </p:extLst>
          </p:nvPr>
        </p:nvGraphicFramePr>
        <p:xfrm>
          <a:off x="1110341" y="1093694"/>
          <a:ext cx="7011685" cy="43363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2337">
                  <a:extLst>
                    <a:ext uri="{9D8B030D-6E8A-4147-A177-3AD203B41FA5}">
                      <a16:colId xmlns:a16="http://schemas.microsoft.com/office/drawing/2014/main" val="1596421026"/>
                    </a:ext>
                  </a:extLst>
                </a:gridCol>
                <a:gridCol w="1402337">
                  <a:extLst>
                    <a:ext uri="{9D8B030D-6E8A-4147-A177-3AD203B41FA5}">
                      <a16:colId xmlns:a16="http://schemas.microsoft.com/office/drawing/2014/main" val="963826603"/>
                    </a:ext>
                  </a:extLst>
                </a:gridCol>
                <a:gridCol w="1402337">
                  <a:extLst>
                    <a:ext uri="{9D8B030D-6E8A-4147-A177-3AD203B41FA5}">
                      <a16:colId xmlns:a16="http://schemas.microsoft.com/office/drawing/2014/main" val="165383579"/>
                    </a:ext>
                  </a:extLst>
                </a:gridCol>
                <a:gridCol w="1402337">
                  <a:extLst>
                    <a:ext uri="{9D8B030D-6E8A-4147-A177-3AD203B41FA5}">
                      <a16:colId xmlns:a16="http://schemas.microsoft.com/office/drawing/2014/main" val="1213585786"/>
                    </a:ext>
                  </a:extLst>
                </a:gridCol>
                <a:gridCol w="1402337">
                  <a:extLst>
                    <a:ext uri="{9D8B030D-6E8A-4147-A177-3AD203B41FA5}">
                      <a16:colId xmlns:a16="http://schemas.microsoft.com/office/drawing/2014/main" val="965441240"/>
                    </a:ext>
                  </a:extLst>
                </a:gridCol>
              </a:tblGrid>
              <a:tr h="28909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Jahr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Hebesatz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mehr/weniger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Betrag in €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mehr/weniger in €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27751053"/>
                  </a:ext>
                </a:extLst>
              </a:tr>
              <a:tr h="28909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2013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22,00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-2,80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 dirty="0">
                          <a:effectLst/>
                        </a:rPr>
                        <a:t>25.853.966 €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 dirty="0">
                          <a:effectLst/>
                        </a:rPr>
                        <a:t>-1.019.186 €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98271907"/>
                  </a:ext>
                </a:extLst>
              </a:tr>
              <a:tr h="28909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2014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21,50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>
                          <a:effectLst/>
                        </a:rPr>
                        <a:t>-0,50</a:t>
                      </a:r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27.708.305 €</a:t>
                      </a:r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1.854.339 €</a:t>
                      </a:r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52514958"/>
                  </a:ext>
                </a:extLst>
              </a:tr>
              <a:tr h="28909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2015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19,50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>
                          <a:effectLst/>
                        </a:rPr>
                        <a:t>-2,00</a:t>
                      </a:r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27.520.459 €</a:t>
                      </a:r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-187.846 €</a:t>
                      </a:r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96693547"/>
                  </a:ext>
                </a:extLst>
              </a:tr>
              <a:tr h="28909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>
                          <a:effectLst/>
                        </a:rPr>
                        <a:t>2016</a:t>
                      </a:r>
                      <a:endParaRPr lang="de-DE" sz="12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19,50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0,00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31.748.070 €</a:t>
                      </a:r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4.227.611 €</a:t>
                      </a:r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679091685"/>
                  </a:ext>
                </a:extLst>
              </a:tr>
              <a:tr h="28909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>
                          <a:effectLst/>
                        </a:rPr>
                        <a:t>2017</a:t>
                      </a:r>
                      <a:endParaRPr lang="de-DE" sz="12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19,50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0,00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32.299.020 €</a:t>
                      </a:r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550.950 €</a:t>
                      </a:r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2557168"/>
                  </a:ext>
                </a:extLst>
              </a:tr>
              <a:tr h="28909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>
                          <a:effectLst/>
                        </a:rPr>
                        <a:t>2018</a:t>
                      </a:r>
                      <a:endParaRPr lang="de-DE" sz="12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21,00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1,50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 dirty="0">
                          <a:effectLst/>
                        </a:rPr>
                        <a:t>36.075.665 €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3.776.645 €</a:t>
                      </a:r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78325899"/>
                  </a:ext>
                </a:extLst>
              </a:tr>
              <a:tr h="28909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>
                          <a:effectLst/>
                        </a:rPr>
                        <a:t>2019</a:t>
                      </a:r>
                      <a:endParaRPr lang="de-DE" sz="12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21,00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0,00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 dirty="0">
                          <a:effectLst/>
                        </a:rPr>
                        <a:t>40.594.505 €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4.518.840 €</a:t>
                      </a:r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95750259"/>
                  </a:ext>
                </a:extLst>
              </a:tr>
              <a:tr h="28909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>
                          <a:effectLst/>
                        </a:rPr>
                        <a:t>2020</a:t>
                      </a:r>
                      <a:endParaRPr lang="de-DE" sz="12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>
                          <a:effectLst/>
                        </a:rPr>
                        <a:t>21,00</a:t>
                      </a:r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0,00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 dirty="0">
                          <a:effectLst/>
                        </a:rPr>
                        <a:t>43.032.521 €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2.438.016 €</a:t>
                      </a:r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061886642"/>
                  </a:ext>
                </a:extLst>
              </a:tr>
              <a:tr h="28909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>
                          <a:effectLst/>
                        </a:rPr>
                        <a:t>2021</a:t>
                      </a:r>
                      <a:endParaRPr lang="de-DE" sz="12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>
                          <a:effectLst/>
                        </a:rPr>
                        <a:t>21,70</a:t>
                      </a:r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0,70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 dirty="0">
                          <a:effectLst/>
                        </a:rPr>
                        <a:t>46.381.086 €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3.348.565 €</a:t>
                      </a:r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67772980"/>
                  </a:ext>
                </a:extLst>
              </a:tr>
              <a:tr h="28909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>
                          <a:effectLst/>
                        </a:rPr>
                        <a:t>2022</a:t>
                      </a:r>
                      <a:endParaRPr lang="de-DE" sz="12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>
                          <a:effectLst/>
                        </a:rPr>
                        <a:t>22,00</a:t>
                      </a:r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0,30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 dirty="0">
                          <a:effectLst/>
                        </a:rPr>
                        <a:t>48.225.525 €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1.844.439 €</a:t>
                      </a:r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5325115"/>
                  </a:ext>
                </a:extLst>
              </a:tr>
              <a:tr h="28909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>
                          <a:effectLst/>
                        </a:rPr>
                        <a:t>2023</a:t>
                      </a:r>
                      <a:endParaRPr lang="de-DE" sz="12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>
                          <a:effectLst/>
                        </a:rPr>
                        <a:t>22,00</a:t>
                      </a:r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0,00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 dirty="0">
                          <a:effectLst/>
                        </a:rPr>
                        <a:t>48.031.274 €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>
                          <a:effectLst/>
                        </a:rPr>
                        <a:t>-194.251 €</a:t>
                      </a:r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21117202"/>
                  </a:ext>
                </a:extLst>
              </a:tr>
              <a:tr h="28909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>
                          <a:effectLst/>
                        </a:rPr>
                        <a:t>2024</a:t>
                      </a:r>
                      <a:endParaRPr lang="de-DE" sz="1200" b="1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>
                          <a:effectLst/>
                        </a:rPr>
                        <a:t>22,00</a:t>
                      </a:r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>
                          <a:effectLst/>
                        </a:rPr>
                        <a:t>0,00</a:t>
                      </a:r>
                      <a:endParaRPr lang="de-DE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 dirty="0">
                          <a:effectLst/>
                        </a:rPr>
                        <a:t>45.890.174 €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 dirty="0">
                          <a:effectLst/>
                        </a:rPr>
                        <a:t>-2.141.100 €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9689899"/>
                  </a:ext>
                </a:extLst>
              </a:tr>
              <a:tr h="28909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2025</a:t>
                      </a:r>
                      <a:endParaRPr lang="de-DE" sz="12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23,55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u="none" strike="noStrike" dirty="0">
                          <a:effectLst/>
                        </a:rPr>
                        <a:t>1,55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 dirty="0">
                          <a:effectLst/>
                        </a:rPr>
                        <a:t>51.726.071 €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u="none" strike="noStrike" dirty="0">
                          <a:effectLst/>
                        </a:rPr>
                        <a:t>5.835.897 €</a:t>
                      </a:r>
                      <a:endParaRPr lang="de-DE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83092933"/>
                  </a:ext>
                </a:extLst>
              </a:tr>
              <a:tr h="289090"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2026</a:t>
                      </a:r>
                      <a:endParaRPr lang="de-DE" sz="12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24,70</a:t>
                      </a:r>
                      <a:endParaRPr lang="de-DE" sz="12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de-DE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1,15</a:t>
                      </a:r>
                      <a:endParaRPr lang="de-DE" sz="12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64.378.200 €</a:t>
                      </a:r>
                      <a:endParaRPr lang="de-DE" sz="12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de-DE" sz="12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12.652.129 €</a:t>
                      </a:r>
                      <a:endParaRPr lang="de-DE" sz="12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0585104"/>
                  </a:ext>
                </a:extLst>
              </a:tr>
            </a:tbl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1487606" y="5503653"/>
            <a:ext cx="56911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Davon aufgrund Umlagekraftsteigerung: 9,65 Mio. Euro</a:t>
            </a:r>
          </a:p>
          <a:p>
            <a:r>
              <a:rPr lang="de-DE" dirty="0" smtClean="0"/>
              <a:t>Davon aufgrund Hebesatzsteigerung:      3 Mio. Euro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8281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4647</Words>
  <Application>Microsoft Office PowerPoint</Application>
  <PresentationFormat>Bildschirmpräsentation (4:3)</PresentationFormat>
  <Paragraphs>1374</Paragraphs>
  <Slides>36</Slides>
  <Notes>35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36</vt:i4>
      </vt:variant>
    </vt:vector>
  </HeadingPairs>
  <TitlesOfParts>
    <vt:vector size="43" baseType="lpstr">
      <vt:lpstr>Arial</vt:lpstr>
      <vt:lpstr>Calibri</vt:lpstr>
      <vt:lpstr>Calibri Light</vt:lpstr>
      <vt:lpstr>Times New Roman</vt:lpstr>
      <vt:lpstr>Wingdings</vt:lpstr>
      <vt:lpstr>Office</vt:lpstr>
      <vt:lpstr>Arbeitsblatt</vt:lpstr>
      <vt:lpstr>   Kreishaushalt 2026 Eckdaten  Stand: 16.12.2025</vt:lpstr>
      <vt:lpstr>Inhalt</vt:lpstr>
      <vt:lpstr>Inhalt</vt:lpstr>
      <vt:lpstr> Eckdaten zum Haushaltsentwurf 2026 </vt:lpstr>
      <vt:lpstr> Umlagekraft 2026 in Euro </vt:lpstr>
      <vt:lpstr>Grunderwerbsteuer 2026</vt:lpstr>
      <vt:lpstr>Pauschale Finanzzuweisungen nach Art. 7 BayFAG</vt:lpstr>
      <vt:lpstr>Schlüsselzuweisungen Stand 2026</vt:lpstr>
      <vt:lpstr>Bezirksumlage</vt:lpstr>
      <vt:lpstr>  Personalausgaben </vt:lpstr>
      <vt:lpstr> Erläuterungen zu Stellenmehrungen 2026 </vt:lpstr>
      <vt:lpstr>Einzelplan 2 - Schulische Einrichtungen</vt:lpstr>
      <vt:lpstr>Schulische Einrichtungen Bauunterhalt u. Investitionskosten </vt:lpstr>
      <vt:lpstr>Aktuell Einzelplan 4 Soziales: </vt:lpstr>
      <vt:lpstr>Aktuell Ausgaben für Soziale Sicherung: </vt:lpstr>
      <vt:lpstr>Asylleistungen 2026</vt:lpstr>
      <vt:lpstr> </vt:lpstr>
      <vt:lpstr>unbegleitete minderjährige und  junge volljährige Ausländer </vt:lpstr>
      <vt:lpstr> </vt:lpstr>
      <vt:lpstr>Krankenhausumlage Berechnung erfolgt je zur Hälfte nach Umlagekraft und Einwohnerzahl </vt:lpstr>
      <vt:lpstr>ÖPNV</vt:lpstr>
      <vt:lpstr>Straßenbaumaßnahmen 2026</vt:lpstr>
      <vt:lpstr>Straßenbaumaßnahmen 2026 II </vt:lpstr>
      <vt:lpstr>Hochbaumaßnahmen 2026 I</vt:lpstr>
      <vt:lpstr>Hochbaumaßnahmen 2026 II</vt:lpstr>
      <vt:lpstr>Freiwillige Leistungen 2026</vt:lpstr>
      <vt:lpstr>Freiwillige Leistungen 2026</vt:lpstr>
      <vt:lpstr>Berechnung der Mindestzuführung 2026</vt:lpstr>
      <vt:lpstr>Mindestrücklage für das Jahr 2026 in EUR </vt:lpstr>
      <vt:lpstr> Allgemeine Rücklage des Landkreises in EUR </vt:lpstr>
      <vt:lpstr>Kredite</vt:lpstr>
      <vt:lpstr>Kassenkredite</vt:lpstr>
      <vt:lpstr>PowerPoint-Präsentation</vt:lpstr>
      <vt:lpstr>PowerPoint-Präsentation</vt:lpstr>
      <vt:lpstr>PowerPoint-Präsentation</vt:lpstr>
      <vt:lpstr>PowerPoint-Präsentation</vt:lpstr>
    </vt:vector>
  </TitlesOfParts>
  <Company>Landratsamt Erding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Haushalt 2023</dc:title>
  <dc:creator>Santen, Anna (Landratsamt Erding)</dc:creator>
  <cp:lastModifiedBy>Fiebrandt-Kirmeyer, Claudia (Landratsamt Erding)</cp:lastModifiedBy>
  <cp:revision>654</cp:revision>
  <cp:lastPrinted>2025-11-17T14:44:42Z</cp:lastPrinted>
  <dcterms:created xsi:type="dcterms:W3CDTF">2022-12-13T12:47:51Z</dcterms:created>
  <dcterms:modified xsi:type="dcterms:W3CDTF">2025-12-15T12:29:20Z</dcterms:modified>
</cp:coreProperties>
</file>